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notesMasterIdLst>
    <p:notesMasterId r:id="rId26"/>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s>
</file>

<file path=ppt/media/>
</file>

<file path=ppt/media/image-1-1.png>
</file>

<file path=ppt/media/image-1-2.png>
</file>

<file path=ppt/media/image-10-1.png>
</file>

<file path=ppt/media/image-10-2.png>
</file>

<file path=ppt/media/image-10-3.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1013-1.png>
</file>

<file path=ppt/media/image-1013-2.png>
</file>

<file path=ppt/media/image-1014-1.png>
</file>

<file path=ppt/media/image-1014-2.png>
</file>

<file path=ppt/media/image-1015-1.png>
</file>

<file path=ppt/media/image-1015-2.png>
</file>

<file path=ppt/media/image-1016-1.png>
</file>

<file path=ppt/media/image-1016-2.png>
</file>

<file path=ppt/media/image-1017-1.png>
</file>

<file path=ppt/media/image-1017-2.png>
</file>

<file path=ppt/media/image-1018-1.png>
</file>

<file path=ppt/media/image-1018-2.png>
</file>

<file path=ppt/media/image-1019-1.png>
</file>

<file path=ppt/media/image-1019-2.png>
</file>

<file path=ppt/media/image-1020-1.png>
</file>

<file path=ppt/media/image-1020-2.png>
</file>

<file path=ppt/media/image-1021-1.png>
</file>

<file path=ppt/media/image-1021-2.png>
</file>

<file path=ppt/media/image-1022-1.png>
</file>

<file path=ppt/media/image-1022-2.png>
</file>

<file path=ppt/media/image-1023-1.png>
</file>

<file path=ppt/media/image-1023-2.png>
</file>

<file path=ppt/media/image-1024-1.png>
</file>

<file path=ppt/media/image-1024-2.png>
</file>

<file path=ppt/media/image-1025-1.png>
</file>

<file path=ppt/media/image-1025-2.png>
</file>

<file path=ppt/media/image-11-1.png>
</file>

<file path=ppt/media/image-12-1.png>
</file>

<file path=ppt/media/image-12-2.png>
</file>

<file path=ppt/media/image-12-3.png>
</file>

<file path=ppt/media/image-13-1.png>
</file>

<file path=ppt/media/image-14-1.png>
</file>

<file path=ppt/media/image-15-1.png>
</file>

<file path=ppt/media/image-17-1.png>
</file>

<file path=ppt/media/image-17-2.png>
</file>

<file path=ppt/media/image-18-1.png>
</file>

<file path=ppt/media/image-19-1.png>
</file>

<file path=ppt/media/image-19-2.png>
</file>

<file path=ppt/media/image-2-1.png>
</file>

<file path=ppt/media/image-21-1.png>
</file>

<file path=ppt/media/image-23-1.png>
</file>

<file path=ppt/media/image-24-1.png>
</file>

<file path=ppt/media/image-3-1.png>
</file>

<file path=ppt/media/image-4-1.png>
</file>

<file path=ppt/media/image-5-1.png>
</file>

<file path=ppt/media/image-6-1.png>
</file>

<file path=ppt/media/image-7-1.png>
</file>

<file path=ppt/media/image-7-2.png>
</file>

<file path=ppt/media/image-7-3.png>
</file>

<file path=ppt/media/image-7-4.png>
</file>

<file path=ppt/media/image-7-5.png>
</file>

<file path=ppt/media/image-8-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3-1.png"/><Relationship Id="rId2" Type="http://schemas.openxmlformats.org/officeDocument/2006/relationships/image" Target="../media/image-1013-2.png"/><Relationship Id="rId4"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4-1.png"/><Relationship Id="rId2" Type="http://schemas.openxmlformats.org/officeDocument/2006/relationships/image" Target="../media/image-1014-2.png"/><Relationship Id="rId4"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5-1.png"/><Relationship Id="rId2" Type="http://schemas.openxmlformats.org/officeDocument/2006/relationships/image" Target="../media/image-1015-2.png"/><Relationship Id="rId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6-1.png"/><Relationship Id="rId2" Type="http://schemas.openxmlformats.org/officeDocument/2006/relationships/image" Target="../media/image-1016-2.png"/><Relationship Id="rId4"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7-1.png"/><Relationship Id="rId2" Type="http://schemas.openxmlformats.org/officeDocument/2006/relationships/image" Target="../media/image-1017-2.png"/><Relationship Id="rId4"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8-1.png"/><Relationship Id="rId2" Type="http://schemas.openxmlformats.org/officeDocument/2006/relationships/image" Target="../media/image-1018-2.png"/><Relationship Id="rId4"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9-1.png"/><Relationship Id="rId2" Type="http://schemas.openxmlformats.org/officeDocument/2006/relationships/image" Target="../media/image-1019-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0-1.png"/><Relationship Id="rId2" Type="http://schemas.openxmlformats.org/officeDocument/2006/relationships/image" Target="../media/image-1020-2.png"/><Relationship Id="rId4"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1-1.png"/><Relationship Id="rId2" Type="http://schemas.openxmlformats.org/officeDocument/2006/relationships/image" Target="../media/image-1021-2.png"/><Relationship Id="rId4"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2-1.png"/><Relationship Id="rId2" Type="http://schemas.openxmlformats.org/officeDocument/2006/relationships/image" Target="../media/image-1022-2.png"/><Relationship Id="rId4"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3-1.png"/><Relationship Id="rId2" Type="http://schemas.openxmlformats.org/officeDocument/2006/relationships/image" Target="../media/image-1023-2.png"/><Relationship Id="rId4"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4-1.png"/><Relationship Id="rId2" Type="http://schemas.openxmlformats.org/officeDocument/2006/relationships/image" Target="../media/image-1024-2.png"/><Relationship Id="rId4"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5-1.png"/><Relationship Id="rId2" Type="http://schemas.openxmlformats.org/officeDocument/2006/relationships/image" Target="../media/image-1025-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4234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862"/>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21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11729799"/>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91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21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14559439"/>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553"/>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719"/>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9584174"/>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9584174"/>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9584174"/>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9584174"/>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9584174"/>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734782"/>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hyperlink" Target="https://www.act.gov.au/wellbeing/wellbeing-framework/domains-and-indicators" TargetMode="External"/><Relationship Id="rId4" Type="http://schemas.openxmlformats.org/officeDocument/2006/relationships/hyperlink" Target="https://www.regionalwellbeing.org.au/" TargetMode="External"/><Relationship Id="rId6" Type="http://schemas.openxmlformats.org/officeDocument/2006/relationships/hyperlink" Target="https://www.oecdbetterlifeindex.org" TargetMode="External"/><Relationship Id="rId1" Type="http://schemas.openxmlformats.org/officeDocument/2006/relationships/image" Target="../media/image-10-1.png"/><Relationship Id="rId3" Type="http://schemas.openxmlformats.org/officeDocument/2006/relationships/image" Target="../media/image-10-2.png"/><Relationship Id="rId5" Type="http://schemas.openxmlformats.org/officeDocument/2006/relationships/image" Target="../media/image-10-3.png"/><Relationship Id="rId7" Type="http://schemas.openxmlformats.org/officeDocument/2006/relationships/slideLayout" Target="../slideLayouts/slideLayout11.xml"/><Relationship Id="rId8"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4" Type="http://schemas.openxmlformats.org/officeDocument/2006/relationships/hyperlink" Target="https://www.act.gov.au/directorates-and-agencies/act-health/data-statistics-and-surveys/healthstats-act/epidemiology-publications/2022-act-general-health-survey-statistical-report" TargetMode="External"/><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5" Type="http://schemas.openxmlformats.org/officeDocument/2006/relationships/slideLayout" Target="../slideLayouts/slideLayout13.xml"/><Relationship Id="rId6"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image" Target="../media/image-17-2.png"/><Relationship Id="rId3" Type="http://schemas.openxmlformats.org/officeDocument/2006/relationships/slideLayout" Target="../slideLayouts/slideLayout18.xml"/><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slideLayout" Target="../slideLayouts/slideLayout19.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image" Target="../media/image-19-2.png"/><Relationship Id="rId3" Type="http://schemas.openxmlformats.org/officeDocument/2006/relationships/slideLayout" Target="../slideLayouts/slideLayout20.xml"/><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image-21-1.png"/><Relationship Id="rId2" Type="http://schemas.openxmlformats.org/officeDocument/2006/relationships/slideLayout" Target="../slideLayouts/slideLayout22.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2" Type="http://schemas.openxmlformats.org/officeDocument/2006/relationships/hyperlink" Target="https://health.gov/healthypeople/priority-areas/social-determinants-health/literature-summaries" TargetMode="External"/><Relationship Id="rId1" Type="http://schemas.openxmlformats.org/officeDocument/2006/relationships/image" Target="../media/image-23-1.png"/><Relationship Id="rId3" Type="http://schemas.openxmlformats.org/officeDocument/2006/relationships/slideLayout" Target="../slideLayouts/slideLayout24.xml"/><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image-24-1.png"/><Relationship Id="rId2" Type="http://schemas.openxmlformats.org/officeDocument/2006/relationships/slideLayout" Target="../slideLayouts/slideLayout25.xml"/><Relationship Id="rId3"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hyperlink" Target="https://hfh.fas.harvard.edu/projects" TargetMode="External"/><Relationship Id="rId4" Type="http://schemas.openxmlformats.org/officeDocument/2006/relationships/hyperlink" Target="https://globalwellnessinstitute.org/press-room/statistics-and-facts/" TargetMode="External"/><Relationship Id="rId6" Type="http://schemas.openxmlformats.org/officeDocument/2006/relationships/hyperlink" Target="https://www.oecd.org/en/topics/sub-issues/measuring-well-being-and-progress.html" TargetMode="External"/><Relationship Id="rId8" Type="http://schemas.openxmlformats.org/officeDocument/2006/relationships/hyperlink" Target="https://www.oecd.org/en/publications/measuring-social-connectedness-in-oecd-countries_f758bd20-en.html" TargetMode="External"/><Relationship Id="rId1" Type="http://schemas.openxmlformats.org/officeDocument/2006/relationships/image" Target="../media/image-9-1.png"/><Relationship Id="rId3" Type="http://schemas.openxmlformats.org/officeDocument/2006/relationships/image" Target="../media/image-9-2.png"/><Relationship Id="rId5" Type="http://schemas.openxmlformats.org/officeDocument/2006/relationships/image" Target="../media/image-9-3.png"/><Relationship Id="rId7" Type="http://schemas.openxmlformats.org/officeDocument/2006/relationships/image" Target="../media/image-9-4.png"/><Relationship Id="rId9" Type="http://schemas.openxmlformats.org/officeDocument/2006/relationships/slideLayout" Target="../slideLayouts/slideLayout10.xml"/><Relationship Id="rId10"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936480" y="2164556"/>
            <a:ext cx="3901440" cy="3901440"/>
          </a:xfrm>
          <a:prstGeom prst="rect">
            <a:avLst/>
          </a:prstGeom>
        </p:spPr>
      </p:pic>
      <p:sp>
        <p:nvSpPr>
          <p:cNvPr id="3" name="Text 0"/>
          <p:cNvSpPr/>
          <p:nvPr/>
        </p:nvSpPr>
        <p:spPr>
          <a:xfrm>
            <a:off x="648891" y="509826"/>
            <a:ext cx="7846219" cy="1090613"/>
          </a:xfrm>
          <a:prstGeom prst="rect">
            <a:avLst/>
          </a:prstGeom>
          <a:noFill/>
          <a:ln/>
        </p:spPr>
        <p:txBody>
          <a:bodyPr wrap="square" lIns="0" tIns="0" rIns="0" bIns="0" rtlCol="0" anchor="t"/>
          <a:lstStyle/>
          <a:p>
            <a:pPr indent="0" marL="0">
              <a:lnSpc>
                <a:spcPts val="4250"/>
              </a:lnSpc>
              <a:buNone/>
            </a:pPr>
            <a:r>
              <a:rPr lang="en-US" sz="3400" spc="-69" kern="0" dirty="0">
                <a:solidFill>
                  <a:srgbClr val="000000"/>
                </a:solidFill>
                <a:latin typeface="Source Serif Pro" pitchFamily="34" charset="0"/>
                <a:ea typeface="Source Serif Pro" pitchFamily="34" charset="-122"/>
                <a:cs typeface="Source Serif Pro" pitchFamily="34" charset="-120"/>
              </a:rPr>
              <a:t>TEAM: GUCK MAL EIN KEKS (Cookiessss)</a:t>
            </a:r>
            <a:endParaRPr lang="en-US" sz="3400" dirty="0"/>
          </a:p>
        </p:txBody>
      </p:sp>
      <p:pic>
        <p:nvPicPr>
          <p:cNvPr id="4" name="Image 1" descr="preencoded.png">    </p:cNvPr>
          <p:cNvPicPr>
            <a:picLocks noChangeAspect="1"/>
          </p:cNvPicPr>
          <p:nvPr/>
        </p:nvPicPr>
        <p:blipFill>
          <a:blip r:embed="rId2"/>
          <a:stretch>
            <a:fillRect/>
          </a:stretch>
        </p:blipFill>
        <p:spPr>
          <a:xfrm>
            <a:off x="648891" y="1878449"/>
            <a:ext cx="6450330" cy="4832152"/>
          </a:xfrm>
          <a:prstGeom prst="rect">
            <a:avLst/>
          </a:prstGeom>
        </p:spPr>
      </p:pic>
      <p:sp>
        <p:nvSpPr>
          <p:cNvPr id="5" name="Text 1"/>
          <p:cNvSpPr/>
          <p:nvPr/>
        </p:nvSpPr>
        <p:spPr>
          <a:xfrm>
            <a:off x="648891" y="6919079"/>
            <a:ext cx="7846219" cy="296585"/>
          </a:xfrm>
          <a:prstGeom prst="rect">
            <a:avLst/>
          </a:prstGeom>
          <a:noFill/>
          <a:ln/>
        </p:spPr>
        <p:txBody>
          <a:bodyPr wrap="none" lIns="0" tIns="0" rIns="0" bIns="0" rtlCol="0" anchor="t"/>
          <a:lstStyle/>
          <a:p>
            <a:pPr indent="0" marL="0">
              <a:lnSpc>
                <a:spcPts val="2300"/>
              </a:lnSpc>
              <a:buNone/>
            </a:pPr>
            <a:r>
              <a:rPr lang="en-US" sz="1450" spc="-29" kern="0" dirty="0">
                <a:solidFill>
                  <a:srgbClr val="272525"/>
                </a:solidFill>
                <a:latin typeface="Source Sans Pro" pitchFamily="34" charset="0"/>
                <a:ea typeface="Source Sans Pro" pitchFamily="34" charset="-122"/>
                <a:cs typeface="Source Sans Pro" pitchFamily="34" charset="-120"/>
              </a:rPr>
              <a:t>PROJECT: The Chaos Project</a:t>
            </a:r>
            <a:endParaRPr lang="en-US" sz="1450" dirty="0"/>
          </a:p>
        </p:txBody>
      </p:sp>
      <p:sp>
        <p:nvSpPr>
          <p:cNvPr id="6" name="Text 2"/>
          <p:cNvSpPr/>
          <p:nvPr/>
        </p:nvSpPr>
        <p:spPr>
          <a:xfrm>
            <a:off x="648891" y="7424142"/>
            <a:ext cx="7846219" cy="296585"/>
          </a:xfrm>
          <a:prstGeom prst="rect">
            <a:avLst/>
          </a:prstGeom>
          <a:noFill/>
          <a:ln/>
        </p:spPr>
        <p:txBody>
          <a:bodyPr wrap="none" lIns="0" tIns="0" rIns="0" bIns="0" rtlCol="0" anchor="t"/>
          <a:lstStyle/>
          <a:p>
            <a:pPr indent="0" marL="0">
              <a:lnSpc>
                <a:spcPts val="2300"/>
              </a:lnSpc>
              <a:buNone/>
            </a:pPr>
            <a:endParaRPr lang="en-US" sz="14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968693" y="607695"/>
            <a:ext cx="5199578" cy="649843"/>
          </a:xfrm>
          <a:prstGeom prst="rect">
            <a:avLst/>
          </a:prstGeom>
          <a:noFill/>
          <a:ln/>
        </p:spPr>
        <p:txBody>
          <a:bodyPr wrap="none" lIns="0" tIns="0" rIns="0" bIns="0" rtlCol="0" anchor="t"/>
          <a:lstStyle/>
          <a:p>
            <a:pPr indent="0" marL="0">
              <a:lnSpc>
                <a:spcPts val="5100"/>
              </a:lnSpc>
              <a:buNone/>
            </a:pPr>
            <a:r>
              <a:rPr lang="en-US" sz="4050" spc="-82" kern="0" dirty="0">
                <a:solidFill>
                  <a:srgbClr val="000000"/>
                </a:solidFill>
                <a:latin typeface="Source Serif Pro" pitchFamily="34" charset="0"/>
                <a:ea typeface="Source Serif Pro" pitchFamily="34" charset="-122"/>
                <a:cs typeface="Source Serif Pro" pitchFamily="34" charset="-120"/>
              </a:rPr>
              <a:t>Datasets used</a:t>
            </a:r>
            <a:endParaRPr lang="en-US" sz="4050" dirty="0"/>
          </a:p>
        </p:txBody>
      </p:sp>
      <p:pic>
        <p:nvPicPr>
          <p:cNvPr id="3" name="Image 0" descr="preencoded.png">
            <a:hlinkClick r:id="rId2" tooltip=""/>
          </p:cNvPr>
          <p:cNvPicPr>
            <a:picLocks noChangeAspect="1"/>
          </p:cNvPicPr>
          <p:nvPr/>
        </p:nvPicPr>
        <p:blipFill>
          <a:blip r:embed="rId1"/>
          <a:stretch>
            <a:fillRect/>
          </a:stretch>
        </p:blipFill>
        <p:spPr>
          <a:xfrm>
            <a:off x="968693" y="1699498"/>
            <a:ext cx="12692896" cy="1809155"/>
          </a:xfrm>
          <a:prstGeom prst="rect">
            <a:avLst/>
          </a:prstGeom>
        </p:spPr>
      </p:pic>
      <p:pic>
        <p:nvPicPr>
          <p:cNvPr id="4" name="Image 1" descr="preencoded.png">
            <a:hlinkClick r:id="rId4" tooltip=""/>
          </p:cNvPr>
          <p:cNvPicPr>
            <a:picLocks noChangeAspect="1"/>
          </p:cNvPicPr>
          <p:nvPr/>
        </p:nvPicPr>
        <p:blipFill>
          <a:blip r:embed="rId3"/>
          <a:stretch>
            <a:fillRect/>
          </a:stretch>
        </p:blipFill>
        <p:spPr>
          <a:xfrm>
            <a:off x="968693" y="3757255"/>
            <a:ext cx="12692896" cy="1809155"/>
          </a:xfrm>
          <a:prstGeom prst="rect">
            <a:avLst/>
          </a:prstGeom>
        </p:spPr>
      </p:pic>
      <p:pic>
        <p:nvPicPr>
          <p:cNvPr id="5" name="Image 2" descr="preencoded.png">
            <a:hlinkClick r:id="rId6" tooltip=""/>
          </p:cNvPr>
          <p:cNvPicPr>
            <a:picLocks noChangeAspect="1"/>
          </p:cNvPicPr>
          <p:nvPr/>
        </p:nvPicPr>
        <p:blipFill>
          <a:blip r:embed="rId5"/>
          <a:stretch>
            <a:fillRect/>
          </a:stretch>
        </p:blipFill>
        <p:spPr>
          <a:xfrm>
            <a:off x="968693" y="5815013"/>
            <a:ext cx="12692896" cy="18091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968693" y="598646"/>
            <a:ext cx="9103400" cy="640318"/>
          </a:xfrm>
          <a:prstGeom prst="rect">
            <a:avLst/>
          </a:prstGeom>
          <a:noFill/>
          <a:ln/>
        </p:spPr>
        <p:txBody>
          <a:bodyPr wrap="none" lIns="0" tIns="0" rIns="0" bIns="0" rtlCol="0" anchor="t"/>
          <a:lstStyle/>
          <a:p>
            <a:pPr indent="0" marL="0">
              <a:lnSpc>
                <a:spcPts val="5000"/>
              </a:lnSpc>
              <a:buNone/>
            </a:pPr>
            <a:r>
              <a:rPr lang="en-US" sz="4000" spc="-81" kern="0" dirty="0">
                <a:solidFill>
                  <a:srgbClr val="000000"/>
                </a:solidFill>
                <a:latin typeface="Source Serif Pro" pitchFamily="34" charset="0"/>
                <a:ea typeface="Source Serif Pro" pitchFamily="34" charset="-122"/>
                <a:cs typeface="Source Serif Pro" pitchFamily="34" charset="-120"/>
              </a:rPr>
              <a:t>Personal Wellbeing Index Findings (ACT)</a:t>
            </a:r>
            <a:endParaRPr lang="en-US" sz="4000" dirty="0"/>
          </a:p>
        </p:txBody>
      </p:sp>
      <p:sp>
        <p:nvSpPr>
          <p:cNvPr id="3" name="Shape 1"/>
          <p:cNvSpPr/>
          <p:nvPr/>
        </p:nvSpPr>
        <p:spPr>
          <a:xfrm>
            <a:off x="968693" y="1810464"/>
            <a:ext cx="489823" cy="489823"/>
          </a:xfrm>
          <a:prstGeom prst="roundRect">
            <a:avLst>
              <a:gd name="adj" fmla="val 18669"/>
            </a:avLst>
          </a:prstGeom>
          <a:solidFill>
            <a:srgbClr val="F0D4F7"/>
          </a:solidFill>
          <a:ln w="7620">
            <a:solidFill>
              <a:srgbClr val="D6BADD"/>
            </a:solidFill>
            <a:prstDash val="solid"/>
          </a:ln>
        </p:spPr>
      </p:sp>
      <p:sp>
        <p:nvSpPr>
          <p:cNvPr id="4" name="Text 2"/>
          <p:cNvSpPr/>
          <p:nvPr/>
        </p:nvSpPr>
        <p:spPr>
          <a:xfrm>
            <a:off x="1136690" y="1901666"/>
            <a:ext cx="153710" cy="307419"/>
          </a:xfrm>
          <a:prstGeom prst="rect">
            <a:avLst/>
          </a:prstGeom>
          <a:noFill/>
          <a:ln/>
        </p:spPr>
        <p:txBody>
          <a:bodyPr wrap="none" lIns="0" tIns="0" rIns="0" bIns="0" rtlCol="0" anchor="t"/>
          <a:lstStyle/>
          <a:p>
            <a:pPr algn="ctr" indent="0" marL="0">
              <a:lnSpc>
                <a:spcPts val="2400"/>
              </a:lnSpc>
              <a:buNone/>
            </a:pPr>
            <a:r>
              <a:rPr lang="en-US" sz="2400" spc="-48" kern="0" dirty="0">
                <a:solidFill>
                  <a:srgbClr val="272525"/>
                </a:solidFill>
                <a:latin typeface="Source Serif Pro" pitchFamily="34" charset="0"/>
                <a:ea typeface="Source Serif Pro" pitchFamily="34" charset="-122"/>
                <a:cs typeface="Source Serif Pro" pitchFamily="34" charset="-120"/>
              </a:rPr>
              <a:t>1</a:t>
            </a:r>
            <a:endParaRPr lang="en-US" sz="2400" dirty="0"/>
          </a:p>
        </p:txBody>
      </p:sp>
      <p:sp>
        <p:nvSpPr>
          <p:cNvPr id="5" name="Text 3"/>
          <p:cNvSpPr/>
          <p:nvPr/>
        </p:nvSpPr>
        <p:spPr>
          <a:xfrm>
            <a:off x="1676162" y="1810464"/>
            <a:ext cx="2561511" cy="320040"/>
          </a:xfrm>
          <a:prstGeom prst="rect">
            <a:avLst/>
          </a:prstGeom>
          <a:noFill/>
          <a:ln/>
        </p:spPr>
        <p:txBody>
          <a:bodyPr wrap="none" lIns="0" tIns="0" rIns="0" bIns="0" rtlCol="0" anchor="t"/>
          <a:lstStyle/>
          <a:p>
            <a:pPr indent="0" marL="0">
              <a:lnSpc>
                <a:spcPts val="2500"/>
              </a:lnSpc>
              <a:buNone/>
            </a:pPr>
            <a:r>
              <a:rPr lang="en-US" sz="2000" spc="-40" kern="0" dirty="0">
                <a:solidFill>
                  <a:srgbClr val="272525"/>
                </a:solidFill>
                <a:latin typeface="Source Serif Pro" pitchFamily="34" charset="0"/>
                <a:ea typeface="Source Serif Pro" pitchFamily="34" charset="-122"/>
                <a:cs typeface="Source Serif Pro" pitchFamily="34" charset="-120"/>
              </a:rPr>
              <a:t>Average Wellbeing</a:t>
            </a:r>
            <a:endParaRPr lang="en-US" sz="2000" dirty="0"/>
          </a:p>
        </p:txBody>
      </p:sp>
      <p:sp>
        <p:nvSpPr>
          <p:cNvPr id="6" name="Text 4"/>
          <p:cNvSpPr/>
          <p:nvPr/>
        </p:nvSpPr>
        <p:spPr>
          <a:xfrm>
            <a:off x="1676162" y="2261116"/>
            <a:ext cx="11985427" cy="348377"/>
          </a:xfrm>
          <a:prstGeom prst="rect">
            <a:avLst/>
          </a:prstGeom>
          <a:noFill/>
          <a:ln/>
        </p:spPr>
        <p:txBody>
          <a:bodyPr wrap="none" lIns="0" tIns="0" rIns="0" bIns="0" rtlCol="0" anchor="t"/>
          <a:lstStyle/>
          <a:p>
            <a:pPr indent="0" marL="0">
              <a:lnSpc>
                <a:spcPts val="2700"/>
              </a:lnSpc>
              <a:buNone/>
            </a:pPr>
            <a:r>
              <a:rPr lang="en-US" sz="1700" spc="-34" kern="0" dirty="0">
                <a:solidFill>
                  <a:srgbClr val="272525"/>
                </a:solidFill>
                <a:latin typeface="Source Sans Pro" pitchFamily="34" charset="0"/>
                <a:ea typeface="Source Sans Pro" pitchFamily="34" charset="-122"/>
                <a:cs typeface="Source Sans Pro" pitchFamily="34" charset="-120"/>
              </a:rPr>
              <a:t>ACT adults scored 66.29 in 2023, below the national average of 72.16.</a:t>
            </a:r>
            <a:endParaRPr lang="en-US" sz="1700" dirty="0"/>
          </a:p>
        </p:txBody>
      </p:sp>
      <p:pic>
        <p:nvPicPr>
          <p:cNvPr id="7" name="Image 0" descr="preencoded.png">    </p:cNvPr>
          <p:cNvPicPr>
            <a:picLocks noChangeAspect="1"/>
          </p:cNvPicPr>
          <p:nvPr/>
        </p:nvPicPr>
        <p:blipFill>
          <a:blip r:embed="rId1"/>
          <a:stretch>
            <a:fillRect/>
          </a:stretch>
        </p:blipFill>
        <p:spPr>
          <a:xfrm>
            <a:off x="1676162" y="2854404"/>
            <a:ext cx="9027914" cy="477905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968693" y="339447"/>
            <a:ext cx="7812405" cy="217884"/>
          </a:xfrm>
          <a:prstGeom prst="rect">
            <a:avLst/>
          </a:prstGeom>
          <a:noFill/>
          <a:ln/>
        </p:spPr>
        <p:txBody>
          <a:bodyPr wrap="none" lIns="0" tIns="0" rIns="0" bIns="0" rtlCol="0" anchor="t"/>
          <a:lstStyle/>
          <a:p>
            <a:pPr indent="0" marL="0">
              <a:lnSpc>
                <a:spcPts val="1700"/>
              </a:lnSpc>
              <a:buNone/>
            </a:pPr>
            <a:r>
              <a:rPr lang="en-US" sz="1350" spc="-27" kern="0" dirty="0">
                <a:solidFill>
                  <a:srgbClr val="000000"/>
                </a:solidFill>
                <a:latin typeface="Source Serif Pro" pitchFamily="34" charset="0"/>
                <a:ea typeface="Source Serif Pro" pitchFamily="34" charset="-122"/>
                <a:cs typeface="Source Serif Pro" pitchFamily="34" charset="-120"/>
              </a:rPr>
              <a:t>2. Risk groups- People with disabilities, carers, and unemployed individuals had lower wellbeing scores.</a:t>
            </a:r>
            <a:endParaRPr lang="en-US" sz="1350" dirty="0"/>
          </a:p>
        </p:txBody>
      </p:sp>
      <p:pic>
        <p:nvPicPr>
          <p:cNvPr id="3" name="Image 0" descr="preencoded.png">    </p:cNvPr>
          <p:cNvPicPr>
            <a:picLocks noChangeAspect="1"/>
          </p:cNvPicPr>
          <p:nvPr/>
        </p:nvPicPr>
        <p:blipFill>
          <a:blip r:embed="rId1"/>
          <a:stretch>
            <a:fillRect/>
          </a:stretch>
        </p:blipFill>
        <p:spPr>
          <a:xfrm>
            <a:off x="968693" y="804148"/>
            <a:ext cx="5518666" cy="3872270"/>
          </a:xfrm>
          <a:prstGeom prst="rect">
            <a:avLst/>
          </a:prstGeom>
        </p:spPr>
      </p:pic>
      <p:sp>
        <p:nvSpPr>
          <p:cNvPr id="4" name="Text 1"/>
          <p:cNvSpPr/>
          <p:nvPr/>
        </p:nvSpPr>
        <p:spPr>
          <a:xfrm>
            <a:off x="968693" y="4861560"/>
            <a:ext cx="7948374" cy="217884"/>
          </a:xfrm>
          <a:prstGeom prst="rect">
            <a:avLst/>
          </a:prstGeom>
          <a:noFill/>
          <a:ln/>
        </p:spPr>
        <p:txBody>
          <a:bodyPr wrap="none" lIns="0" tIns="0" rIns="0" bIns="0" rtlCol="0" anchor="t"/>
          <a:lstStyle/>
          <a:p>
            <a:pPr indent="0" marL="0">
              <a:lnSpc>
                <a:spcPts val="1700"/>
              </a:lnSpc>
              <a:buNone/>
            </a:pPr>
            <a:r>
              <a:rPr lang="en-US" sz="1350" spc="-27" kern="0" dirty="0">
                <a:solidFill>
                  <a:srgbClr val="000000"/>
                </a:solidFill>
                <a:latin typeface="Source Serif Pro" pitchFamily="34" charset="0"/>
                <a:ea typeface="Source Serif Pro" pitchFamily="34" charset="-122"/>
                <a:cs typeface="Source Serif Pro" pitchFamily="34" charset="-120"/>
              </a:rPr>
              <a:t>3. Higher Wellbeing- Older adults, couples without children, and homeowners reported higher wellbeing.</a:t>
            </a:r>
            <a:endParaRPr lang="en-US" sz="1350" dirty="0"/>
          </a:p>
        </p:txBody>
      </p:sp>
      <p:pic>
        <p:nvPicPr>
          <p:cNvPr id="5" name="Image 1" descr="preencoded.png">    </p:cNvPr>
          <p:cNvPicPr>
            <a:picLocks noChangeAspect="1"/>
          </p:cNvPicPr>
          <p:nvPr/>
        </p:nvPicPr>
        <p:blipFill>
          <a:blip r:embed="rId2"/>
          <a:stretch>
            <a:fillRect/>
          </a:stretch>
        </p:blipFill>
        <p:spPr>
          <a:xfrm>
            <a:off x="968693" y="5264587"/>
            <a:ext cx="4970026" cy="4970026"/>
          </a:xfrm>
          <a:prstGeom prst="rect">
            <a:avLst/>
          </a:prstGeom>
        </p:spPr>
      </p:pic>
      <p:pic>
        <p:nvPicPr>
          <p:cNvPr id="6" name="Image 2" descr="preencoded.png">
            <a:hlinkClick r:id="rId4" tooltip=""/>
          </p:cNvPr>
          <p:cNvPicPr>
            <a:picLocks noChangeAspect="1"/>
          </p:cNvPicPr>
          <p:nvPr/>
        </p:nvPicPr>
        <p:blipFill>
          <a:blip r:embed="rId3"/>
          <a:stretch>
            <a:fillRect/>
          </a:stretch>
        </p:blipFill>
        <p:spPr>
          <a:xfrm>
            <a:off x="968693" y="10373439"/>
            <a:ext cx="12692896" cy="101691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68693" y="1846778"/>
            <a:ext cx="7190303" cy="3918704"/>
          </a:xfrm>
          <a:prstGeom prst="rect">
            <a:avLst/>
          </a:prstGeom>
        </p:spPr>
      </p:pic>
      <p:sp>
        <p:nvSpPr>
          <p:cNvPr id="3" name="Text 0"/>
          <p:cNvSpPr/>
          <p:nvPr/>
        </p:nvSpPr>
        <p:spPr>
          <a:xfrm>
            <a:off x="968693" y="6043136"/>
            <a:ext cx="8305443"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4" name="Text 1"/>
          <p:cNvSpPr/>
          <p:nvPr/>
        </p:nvSpPr>
        <p:spPr>
          <a:xfrm>
            <a:off x="9883973" y="1265039"/>
            <a:ext cx="3785116" cy="5082302"/>
          </a:xfrm>
          <a:prstGeom prst="rect">
            <a:avLst/>
          </a:prstGeom>
          <a:noFill/>
          <a:ln/>
        </p:spPr>
        <p:txBody>
          <a:bodyPr wrap="square" lIns="0" tIns="0" rIns="0" bIns="0" rtlCol="0" anchor="t"/>
          <a:lstStyle/>
          <a:p>
            <a:pPr indent="0" marL="0">
              <a:lnSpc>
                <a:spcPts val="5700"/>
              </a:lnSpc>
              <a:buNone/>
            </a:pPr>
            <a:r>
              <a:rPr lang="en-US" sz="4550" spc="-91" kern="0" dirty="0">
                <a:solidFill>
                  <a:srgbClr val="000000"/>
                </a:solidFill>
                <a:latin typeface="Source Serif Pro" pitchFamily="34" charset="0"/>
                <a:ea typeface="Source Serif Pro" pitchFamily="34" charset="-122"/>
                <a:cs typeface="Source Serif Pro" pitchFamily="34" charset="-120"/>
              </a:rPr>
              <a:t>People who are born overseas - non English have better wellbeing index score</a:t>
            </a:r>
            <a:endParaRPr lang="en-US" sz="4550" dirty="0"/>
          </a:p>
        </p:txBody>
      </p:sp>
      <p:sp>
        <p:nvSpPr>
          <p:cNvPr id="5" name="Text 2"/>
          <p:cNvSpPr/>
          <p:nvPr/>
        </p:nvSpPr>
        <p:spPr>
          <a:xfrm>
            <a:off x="9883973" y="6594158"/>
            <a:ext cx="3785116" cy="395049"/>
          </a:xfrm>
          <a:prstGeom prst="rect">
            <a:avLst/>
          </a:prstGeom>
          <a:noFill/>
          <a:ln/>
        </p:spPr>
        <p:txBody>
          <a:bodyPr wrap="none" lIns="0" tIns="0" rIns="0" bIns="0" rtlCol="0" anchor="t"/>
          <a:lstStyle/>
          <a:p>
            <a:pPr indent="0" marL="0">
              <a:lnSpc>
                <a:spcPts val="3100"/>
              </a:lnSpc>
              <a:buNone/>
            </a:pPr>
            <a:endParaRPr lang="en-US" sz="19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968693" y="572095"/>
            <a:ext cx="12692896" cy="1223486"/>
          </a:xfrm>
          <a:prstGeom prst="rect">
            <a:avLst/>
          </a:prstGeom>
          <a:noFill/>
          <a:ln/>
        </p:spPr>
        <p:txBody>
          <a:bodyPr wrap="square" lIns="0" tIns="0" rIns="0" bIns="0" rtlCol="0" anchor="t"/>
          <a:lstStyle/>
          <a:p>
            <a:pPr indent="0" marL="0">
              <a:lnSpc>
                <a:spcPts val="4800"/>
              </a:lnSpc>
              <a:buNone/>
            </a:pPr>
            <a:r>
              <a:rPr lang="en-US" sz="3850" spc="-77" kern="0" dirty="0">
                <a:solidFill>
                  <a:srgbClr val="000000"/>
                </a:solidFill>
                <a:latin typeface="Source Serif Pro" pitchFamily="34" charset="0"/>
                <a:ea typeface="Source Serif Pro" pitchFamily="34" charset="-122"/>
                <a:cs typeface="Source Serif Pro" pitchFamily="34" charset="-120"/>
              </a:rPr>
              <a:t>Regression on regional Wellness survey: Quantifying influences by domain</a:t>
            </a:r>
            <a:endParaRPr lang="en-US" sz="3850" dirty="0"/>
          </a:p>
        </p:txBody>
      </p:sp>
      <p:pic>
        <p:nvPicPr>
          <p:cNvPr id="3" name="Image 0" descr="preencoded.png">    </p:cNvPr>
          <p:cNvPicPr>
            <a:picLocks noChangeAspect="1"/>
          </p:cNvPicPr>
          <p:nvPr/>
        </p:nvPicPr>
        <p:blipFill>
          <a:blip r:embed="rId1"/>
          <a:stretch>
            <a:fillRect/>
          </a:stretch>
        </p:blipFill>
        <p:spPr>
          <a:xfrm>
            <a:off x="968693" y="2211586"/>
            <a:ext cx="8115181" cy="544722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68693" y="633174"/>
            <a:ext cx="10077093" cy="696575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968693" y="1672828"/>
            <a:ext cx="12692896" cy="1452086"/>
          </a:xfrm>
          <a:prstGeom prst="rect">
            <a:avLst/>
          </a:prstGeom>
          <a:noFill/>
          <a:ln/>
        </p:spPr>
        <p:txBody>
          <a:bodyPr wrap="square" lIns="0" tIns="0" rIns="0" bIns="0" rtlCol="0" anchor="t"/>
          <a:lstStyle/>
          <a:p>
            <a:pPr indent="0" marL="0">
              <a:lnSpc>
                <a:spcPts val="5700"/>
              </a:lnSpc>
              <a:buNone/>
            </a:pPr>
            <a:r>
              <a:rPr lang="en-US" sz="4550" b="1" spc="-91" kern="0" dirty="0">
                <a:solidFill>
                  <a:srgbClr val="000000"/>
                </a:solidFill>
                <a:latin typeface="Source Serif Pro" pitchFamily="34" charset="0"/>
                <a:ea typeface="Source Serif Pro" pitchFamily="34" charset="-122"/>
                <a:cs typeface="Source Serif Pro" pitchFamily="34" charset="-120"/>
              </a:rPr>
              <a:t>Domain Focus: Community Safety and Domestic Violence</a:t>
            </a:r>
            <a:endParaRPr lang="en-US" sz="4550" dirty="0"/>
          </a:p>
        </p:txBody>
      </p:sp>
      <p:sp>
        <p:nvSpPr>
          <p:cNvPr id="3" name="Text 1"/>
          <p:cNvSpPr/>
          <p:nvPr/>
        </p:nvSpPr>
        <p:spPr>
          <a:xfrm>
            <a:off x="1363623" y="3618667"/>
            <a:ext cx="12297966" cy="790099"/>
          </a:xfrm>
          <a:prstGeom prst="rect">
            <a:avLst/>
          </a:prstGeom>
          <a:noFill/>
          <a:ln/>
        </p:spPr>
        <p:txBody>
          <a:bodyPr wrap="square" lIns="0" tIns="0" rIns="0" bIns="0" rtlCol="0" anchor="t"/>
          <a:lstStyle/>
          <a:p>
            <a:pPr algn="l" marL="342900" indent="-342900">
              <a:lnSpc>
                <a:spcPts val="3100"/>
              </a:lnSpc>
              <a:buSzPct val="100000"/>
              <a:buChar char="•"/>
            </a:pPr>
            <a:r>
              <a:rPr lang="en-US" sz="1900" spc="-39" kern="0" dirty="0">
                <a:solidFill>
                  <a:srgbClr val="272525"/>
                </a:solidFill>
                <a:latin typeface="Source Sans Pro" pitchFamily="34" charset="0"/>
                <a:ea typeface="Source Sans Pro" pitchFamily="34" charset="-122"/>
                <a:cs typeface="Source Sans Pro" pitchFamily="34" charset="-120"/>
              </a:rPr>
              <a:t>Explore the </a:t>
            </a:r>
            <a:pPr algn="l"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interaction between safety indicators</a:t>
            </a:r>
            <a:pPr algn="l"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(e.g., crime data, domestic violence reports) and other wellbeing domains like </a:t>
            </a:r>
            <a:pPr algn="l"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mental health</a:t>
            </a:r>
            <a:pPr algn="l"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and </a:t>
            </a:r>
            <a:pPr algn="l"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housing stability</a:t>
            </a:r>
            <a:pPr algn="l"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a:t>
            </a:r>
            <a:endParaRPr lang="en-US" sz="1900" dirty="0"/>
          </a:p>
        </p:txBody>
      </p:sp>
      <p:sp>
        <p:nvSpPr>
          <p:cNvPr id="4" name="Text 2"/>
          <p:cNvSpPr/>
          <p:nvPr/>
        </p:nvSpPr>
        <p:spPr>
          <a:xfrm>
            <a:off x="1363623" y="4495086"/>
            <a:ext cx="12297966" cy="1185148"/>
          </a:xfrm>
          <a:prstGeom prst="rect">
            <a:avLst/>
          </a:prstGeom>
          <a:noFill/>
          <a:ln/>
        </p:spPr>
        <p:txBody>
          <a:bodyPr wrap="square" lIns="0" tIns="0" rIns="0" bIns="0" rtlCol="0" anchor="t"/>
          <a:lstStyle/>
          <a:p>
            <a:pPr algn="l" marL="342900" indent="-342900">
              <a:lnSpc>
                <a:spcPts val="3100"/>
              </a:lnSpc>
              <a:buSzPct val="100000"/>
              <a:buChar char="•"/>
            </a:pPr>
            <a:r>
              <a:rPr lang="en-US" sz="1900" spc="-39" kern="0" dirty="0">
                <a:solidFill>
                  <a:srgbClr val="272525"/>
                </a:solidFill>
                <a:latin typeface="Source Sans Pro" pitchFamily="34" charset="0"/>
                <a:ea typeface="Source Sans Pro" pitchFamily="34" charset="-122"/>
                <a:cs typeface="Source Sans Pro" pitchFamily="34" charset="-120"/>
              </a:rPr>
              <a:t>Integrate </a:t>
            </a:r>
            <a:pPr algn="l"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data from domestic violence helplines</a:t>
            </a:r>
            <a:pPr algn="l"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a:t>
            </a:r>
            <a:pPr algn="l"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police reports</a:t>
            </a:r>
            <a:pPr algn="l"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and </a:t>
            </a:r>
            <a:pPr algn="l"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emergency services</a:t>
            </a:r>
            <a:pPr algn="l"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to map trends in domestic violence over time. Highlight the role of socioeconomic factors, employment status, and housing situations in predicting vulnerability to domestic violence.</a:t>
            </a:r>
            <a:endParaRPr lang="en-US" sz="1900" dirty="0"/>
          </a:p>
        </p:txBody>
      </p:sp>
      <p:sp>
        <p:nvSpPr>
          <p:cNvPr id="5" name="Text 3"/>
          <p:cNvSpPr/>
          <p:nvPr/>
        </p:nvSpPr>
        <p:spPr>
          <a:xfrm>
            <a:off x="1363623" y="5766554"/>
            <a:ext cx="12297966" cy="790099"/>
          </a:xfrm>
          <a:prstGeom prst="rect">
            <a:avLst/>
          </a:prstGeom>
          <a:noFill/>
          <a:ln/>
        </p:spPr>
        <p:txBody>
          <a:bodyPr wrap="square" lIns="0" tIns="0" rIns="0" bIns="0" rtlCol="0" anchor="t"/>
          <a:lstStyle/>
          <a:p>
            <a:pPr algn="l" marL="342900" indent="-342900">
              <a:lnSpc>
                <a:spcPts val="3100"/>
              </a:lnSpc>
              <a:buSzPct val="100000"/>
              <a:buChar char="•"/>
            </a:pPr>
            <a:r>
              <a:rPr lang="en-US" sz="1900" spc="-39" kern="0" dirty="0">
                <a:solidFill>
                  <a:srgbClr val="272525"/>
                </a:solidFill>
                <a:latin typeface="Source Sans Pro" pitchFamily="34" charset="0"/>
                <a:ea typeface="Source Sans Pro" pitchFamily="34" charset="-122"/>
                <a:cs typeface="Source Sans Pro" pitchFamily="34" charset="-120"/>
              </a:rPr>
              <a:t>Apply </a:t>
            </a:r>
            <a:pPr algn="l"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machine learning algorithms</a:t>
            </a:r>
            <a:pPr algn="l"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to predict </a:t>
            </a:r>
            <a:pPr algn="l"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high-risk periods or areas</a:t>
            </a:r>
            <a:pPr algn="l"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for domestic violence, using data from environmental stressors (e.g., economic downturns) and the availability of community support services.</a:t>
            </a:r>
            <a:endParaRPr lang="en-US" sz="19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968693" y="339447"/>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000000"/>
                </a:solidFill>
                <a:latin typeface="Source Serif Pro" pitchFamily="34" charset="0"/>
                <a:ea typeface="Source Serif Pro" pitchFamily="34" charset="-122"/>
                <a:cs typeface="Source Serif Pro" pitchFamily="34" charset="-120"/>
              </a:rPr>
              <a:t>Road safety</a:t>
            </a:r>
            <a:endParaRPr lang="en-US" sz="2250" dirty="0"/>
          </a:p>
        </p:txBody>
      </p:sp>
      <p:pic>
        <p:nvPicPr>
          <p:cNvPr id="3" name="Image 0" descr="preencoded.png">    </p:cNvPr>
          <p:cNvPicPr>
            <a:picLocks noChangeAspect="1"/>
          </p:cNvPicPr>
          <p:nvPr/>
        </p:nvPicPr>
        <p:blipFill>
          <a:blip r:embed="rId1"/>
          <a:stretch>
            <a:fillRect/>
          </a:stretch>
        </p:blipFill>
        <p:spPr>
          <a:xfrm>
            <a:off x="968693" y="949404"/>
            <a:ext cx="12344400" cy="5902166"/>
          </a:xfrm>
          <a:prstGeom prst="rect">
            <a:avLst/>
          </a:prstGeom>
        </p:spPr>
      </p:pic>
      <p:sp>
        <p:nvSpPr>
          <p:cNvPr id="4" name="Text 1"/>
          <p:cNvSpPr/>
          <p:nvPr/>
        </p:nvSpPr>
        <p:spPr>
          <a:xfrm>
            <a:off x="968693" y="7036713"/>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000000"/>
                </a:solidFill>
                <a:latin typeface="Source Serif Pro" pitchFamily="34" charset="0"/>
                <a:ea typeface="Source Serif Pro" pitchFamily="34" charset="-122"/>
                <a:cs typeface="Source Serif Pro" pitchFamily="34" charset="-120"/>
              </a:rPr>
              <a:t>Domestic Violence</a:t>
            </a:r>
            <a:endParaRPr lang="en-US" sz="2250" dirty="0"/>
          </a:p>
        </p:txBody>
      </p:sp>
      <p:pic>
        <p:nvPicPr>
          <p:cNvPr id="5" name="Image 1" descr="preencoded.png">    </p:cNvPr>
          <p:cNvPicPr>
            <a:picLocks noChangeAspect="1"/>
          </p:cNvPicPr>
          <p:nvPr/>
        </p:nvPicPr>
        <p:blipFill>
          <a:blip r:embed="rId2"/>
          <a:stretch>
            <a:fillRect/>
          </a:stretch>
        </p:blipFill>
        <p:spPr>
          <a:xfrm>
            <a:off x="968693" y="7584996"/>
            <a:ext cx="12004834" cy="663499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68693" y="967026"/>
            <a:ext cx="8338542" cy="629554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68693" y="550545"/>
            <a:ext cx="7389614" cy="3162657"/>
          </a:xfrm>
          <a:prstGeom prst="rect">
            <a:avLst/>
          </a:prstGeom>
        </p:spPr>
      </p:pic>
      <p:pic>
        <p:nvPicPr>
          <p:cNvPr id="3" name="Image 1" descr="preencoded.png">    </p:cNvPr>
          <p:cNvPicPr>
            <a:picLocks noChangeAspect="1"/>
          </p:cNvPicPr>
          <p:nvPr/>
        </p:nvPicPr>
        <p:blipFill>
          <a:blip r:embed="rId2"/>
          <a:stretch>
            <a:fillRect/>
          </a:stretch>
        </p:blipFill>
        <p:spPr>
          <a:xfrm>
            <a:off x="968693" y="3938349"/>
            <a:ext cx="7368659" cy="374070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68693" y="709613"/>
            <a:ext cx="6123027" cy="8164949"/>
          </a:xfrm>
          <a:prstGeom prst="rect">
            <a:avLst/>
          </a:prstGeom>
        </p:spPr>
      </p:pic>
      <p:sp>
        <p:nvSpPr>
          <p:cNvPr id="3" name="Text 0"/>
          <p:cNvSpPr/>
          <p:nvPr/>
        </p:nvSpPr>
        <p:spPr>
          <a:xfrm>
            <a:off x="7546062" y="4147423"/>
            <a:ext cx="4309586" cy="538758"/>
          </a:xfrm>
          <a:prstGeom prst="rect">
            <a:avLst/>
          </a:prstGeom>
          <a:noFill/>
          <a:ln/>
        </p:spPr>
        <p:txBody>
          <a:bodyPr wrap="none" lIns="0" tIns="0" rIns="0" bIns="0" rtlCol="0" anchor="t"/>
          <a:lstStyle/>
          <a:p>
            <a:pPr indent="0" marL="0">
              <a:lnSpc>
                <a:spcPts val="4200"/>
              </a:lnSpc>
              <a:buNone/>
            </a:pPr>
            <a:r>
              <a:rPr lang="en-US" sz="3350" spc="-68" kern="0" dirty="0">
                <a:solidFill>
                  <a:srgbClr val="000000"/>
                </a:solidFill>
                <a:latin typeface="Source Serif Pro" pitchFamily="34" charset="0"/>
                <a:ea typeface="Source Serif Pro" pitchFamily="34" charset="-122"/>
                <a:cs typeface="Source Serif Pro" pitchFamily="34" charset="-120"/>
              </a:rPr>
              <a:t>Charley &amp; Lucas</a:t>
            </a:r>
            <a:endParaRPr lang="en-US" sz="3350" dirty="0"/>
          </a:p>
        </p:txBody>
      </p:sp>
      <p:sp>
        <p:nvSpPr>
          <p:cNvPr id="4" name="Text 1"/>
          <p:cNvSpPr/>
          <p:nvPr/>
        </p:nvSpPr>
        <p:spPr>
          <a:xfrm>
            <a:off x="7546062" y="4869299"/>
            <a:ext cx="6123027" cy="585788"/>
          </a:xfrm>
          <a:prstGeom prst="rect">
            <a:avLst/>
          </a:prstGeom>
          <a:noFill/>
          <a:ln/>
        </p:spPr>
        <p:txBody>
          <a:bodyPr wrap="square" lIns="0" tIns="0" rIns="0" bIns="0" rtlCol="0" anchor="t"/>
          <a:lstStyle/>
          <a:p>
            <a:pPr indent="0" marL="0">
              <a:lnSpc>
                <a:spcPts val="2300"/>
              </a:lnSpc>
              <a:buNone/>
            </a:pPr>
            <a:r>
              <a:rPr lang="en-US" sz="1400" spc="-29" kern="0" dirty="0">
                <a:solidFill>
                  <a:srgbClr val="272525"/>
                </a:solidFill>
                <a:latin typeface="Source Sans Pro" pitchFamily="34" charset="0"/>
                <a:ea typeface="Source Sans Pro" pitchFamily="34" charset="-122"/>
                <a:cs typeface="Source Sans Pro" pitchFamily="34" charset="-120"/>
              </a:rPr>
              <a:t>is a loving dad currently enjoying his time during parental leave. Besides that he is a technology consultant. Lucas likes cookies and wants to become a coder </a:t>
            </a:r>
            <a:endParaRPr lang="en-US" sz="1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968693" y="2776538"/>
            <a:ext cx="10437852" cy="726043"/>
          </a:xfrm>
          <a:prstGeom prst="rect">
            <a:avLst/>
          </a:prstGeom>
          <a:noFill/>
          <a:ln/>
        </p:spPr>
        <p:txBody>
          <a:bodyPr wrap="none" lIns="0" tIns="0" rIns="0" bIns="0" rtlCol="0" anchor="t"/>
          <a:lstStyle/>
          <a:p>
            <a:pPr indent="0" marL="0">
              <a:lnSpc>
                <a:spcPts val="5700"/>
              </a:lnSpc>
              <a:buNone/>
            </a:pPr>
            <a:r>
              <a:rPr lang="en-US" sz="4550" spc="-91" kern="0" dirty="0">
                <a:solidFill>
                  <a:srgbClr val="000000"/>
                </a:solidFill>
                <a:latin typeface="Source Serif Pro" pitchFamily="34" charset="0"/>
                <a:ea typeface="Source Serif Pro" pitchFamily="34" charset="-122"/>
                <a:cs typeface="Source Serif Pro" pitchFamily="34" charset="-120"/>
              </a:rPr>
              <a:t>SOCIAL MEDIA IMPACT ON WELL BEING</a:t>
            </a:r>
            <a:endParaRPr lang="en-US" sz="4550" dirty="0"/>
          </a:p>
        </p:txBody>
      </p:sp>
      <p:sp>
        <p:nvSpPr>
          <p:cNvPr id="3" name="Text 1"/>
          <p:cNvSpPr/>
          <p:nvPr/>
        </p:nvSpPr>
        <p:spPr>
          <a:xfrm>
            <a:off x="968693" y="3872865"/>
            <a:ext cx="12692896" cy="1580198"/>
          </a:xfrm>
          <a:prstGeom prst="rect">
            <a:avLst/>
          </a:prstGeom>
          <a:noFill/>
          <a:ln/>
        </p:spPr>
        <p:txBody>
          <a:bodyPr wrap="squar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The research demonstrated real social impact as evidenced by its presence and discussion on social media. —&gt; Use </a:t>
            </a:r>
            <a:pPr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natural language processing (NLP)</a:t>
            </a:r>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techniques to analyze </a:t>
            </a:r>
            <a:pPr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social media data</a:t>
            </a:r>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and </a:t>
            </a:r>
            <a:pPr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news articles</a:t>
            </a:r>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to detect emerging wellbeing trends (such as changes in community sentiment or mental health trends related to specific events, such as economic crises or natural disasters). Link these insights to ACT's Wellbeing Framework domains.</a:t>
            </a:r>
            <a:endParaRPr lang="en-US" sz="19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968693" y="425768"/>
            <a:ext cx="4354116" cy="455414"/>
          </a:xfrm>
          <a:prstGeom prst="rect">
            <a:avLst/>
          </a:prstGeom>
          <a:noFill/>
          <a:ln/>
        </p:spPr>
        <p:txBody>
          <a:bodyPr wrap="none" lIns="0" tIns="0" rIns="0" bIns="0" rtlCol="0" anchor="t"/>
          <a:lstStyle/>
          <a:p>
            <a:pPr indent="0" marL="0">
              <a:lnSpc>
                <a:spcPts val="3550"/>
              </a:lnSpc>
              <a:buNone/>
            </a:pPr>
            <a:r>
              <a:rPr lang="en-US" sz="2850" spc="-57" kern="0" dirty="0">
                <a:solidFill>
                  <a:srgbClr val="000000"/>
                </a:solidFill>
                <a:latin typeface="Source Serif Pro" pitchFamily="34" charset="0"/>
                <a:ea typeface="Source Serif Pro" pitchFamily="34" charset="-122"/>
                <a:cs typeface="Source Serif Pro" pitchFamily="34" charset="-120"/>
              </a:rPr>
              <a:t>Effect of social media usage</a:t>
            </a:r>
            <a:endParaRPr lang="en-US" sz="2850" dirty="0"/>
          </a:p>
        </p:txBody>
      </p:sp>
      <p:sp>
        <p:nvSpPr>
          <p:cNvPr id="3" name="Text 1"/>
          <p:cNvSpPr/>
          <p:nvPr/>
        </p:nvSpPr>
        <p:spPr>
          <a:xfrm>
            <a:off x="1200864" y="1287542"/>
            <a:ext cx="2788444" cy="247769"/>
          </a:xfrm>
          <a:prstGeom prst="rect">
            <a:avLst/>
          </a:prstGeom>
          <a:noFill/>
          <a:ln/>
        </p:spPr>
        <p:txBody>
          <a:bodyPr wrap="none" lIns="0" tIns="0" rIns="0" bIns="0" rtlCol="0" anchor="t"/>
          <a:lstStyle/>
          <a:p>
            <a:pPr indent="0" marL="0">
              <a:lnSpc>
                <a:spcPts val="1950"/>
              </a:lnSpc>
              <a:buNone/>
            </a:pPr>
            <a:endParaRPr lang="en-US" sz="1200" dirty="0"/>
          </a:p>
        </p:txBody>
      </p:sp>
      <p:sp>
        <p:nvSpPr>
          <p:cNvPr id="4" name="Text 2"/>
          <p:cNvSpPr/>
          <p:nvPr/>
        </p:nvSpPr>
        <p:spPr>
          <a:xfrm>
            <a:off x="1200864" y="1674614"/>
            <a:ext cx="2788444" cy="247769"/>
          </a:xfrm>
          <a:prstGeom prst="rect">
            <a:avLst/>
          </a:prstGeom>
          <a:noFill/>
          <a:ln/>
        </p:spPr>
        <p:txBody>
          <a:bodyPr wrap="none" lIns="0" tIns="0" rIns="0" bIns="0" rtlCol="0" anchor="t"/>
          <a:lstStyle/>
          <a:p>
            <a:pPr indent="0" marL="0">
              <a:lnSpc>
                <a:spcPts val="1950"/>
              </a:lnSpc>
              <a:buNone/>
            </a:pPr>
            <a:endParaRPr lang="en-US" sz="1200" dirty="0"/>
          </a:p>
        </p:txBody>
      </p:sp>
      <p:sp>
        <p:nvSpPr>
          <p:cNvPr id="5" name="Text 3"/>
          <p:cNvSpPr/>
          <p:nvPr/>
        </p:nvSpPr>
        <p:spPr>
          <a:xfrm>
            <a:off x="1200864" y="2061686"/>
            <a:ext cx="2788444" cy="247769"/>
          </a:xfrm>
          <a:prstGeom prst="rect">
            <a:avLst/>
          </a:prstGeom>
          <a:noFill/>
          <a:ln/>
        </p:spPr>
        <p:txBody>
          <a:bodyPr wrap="none" lIns="0" tIns="0" rIns="0" bIns="0" rtlCol="0" anchor="t"/>
          <a:lstStyle/>
          <a:p>
            <a:pPr indent="0" marL="0">
              <a:lnSpc>
                <a:spcPts val="1950"/>
              </a:lnSpc>
              <a:buNone/>
            </a:pPr>
            <a:endParaRPr lang="en-US" sz="1200" dirty="0"/>
          </a:p>
        </p:txBody>
      </p:sp>
      <p:sp>
        <p:nvSpPr>
          <p:cNvPr id="6" name="Text 4"/>
          <p:cNvSpPr/>
          <p:nvPr/>
        </p:nvSpPr>
        <p:spPr>
          <a:xfrm>
            <a:off x="1200864" y="2448758"/>
            <a:ext cx="2788444" cy="247769"/>
          </a:xfrm>
          <a:prstGeom prst="rect">
            <a:avLst/>
          </a:prstGeom>
          <a:noFill/>
          <a:ln/>
        </p:spPr>
        <p:txBody>
          <a:bodyPr wrap="none" lIns="0" tIns="0" rIns="0" bIns="0" rtlCol="0" anchor="t"/>
          <a:lstStyle/>
          <a:p>
            <a:pPr indent="0" marL="0">
              <a:lnSpc>
                <a:spcPts val="1950"/>
              </a:lnSpc>
              <a:buNone/>
            </a:pPr>
            <a:endParaRPr lang="en-US" sz="1200" dirty="0"/>
          </a:p>
        </p:txBody>
      </p:sp>
      <p:sp>
        <p:nvSpPr>
          <p:cNvPr id="7" name="Text 5"/>
          <p:cNvSpPr/>
          <p:nvPr/>
        </p:nvSpPr>
        <p:spPr>
          <a:xfrm>
            <a:off x="1200864" y="2835831"/>
            <a:ext cx="2788444" cy="247769"/>
          </a:xfrm>
          <a:prstGeom prst="rect">
            <a:avLst/>
          </a:prstGeom>
          <a:noFill/>
          <a:ln/>
        </p:spPr>
        <p:txBody>
          <a:bodyPr wrap="none" lIns="0" tIns="0" rIns="0" bIns="0" rtlCol="0" anchor="t"/>
          <a:lstStyle/>
          <a:p>
            <a:pPr indent="0" marL="0">
              <a:lnSpc>
                <a:spcPts val="1950"/>
              </a:lnSpc>
              <a:buNone/>
            </a:pPr>
            <a:endParaRPr lang="en-US" sz="1200" dirty="0"/>
          </a:p>
        </p:txBody>
      </p:sp>
      <p:sp>
        <p:nvSpPr>
          <p:cNvPr id="8" name="Text 6"/>
          <p:cNvSpPr/>
          <p:nvPr/>
        </p:nvSpPr>
        <p:spPr>
          <a:xfrm>
            <a:off x="1200864" y="3222903"/>
            <a:ext cx="2788444" cy="247769"/>
          </a:xfrm>
          <a:prstGeom prst="rect">
            <a:avLst/>
          </a:prstGeom>
          <a:noFill/>
          <a:ln/>
        </p:spPr>
        <p:txBody>
          <a:bodyPr wrap="none" lIns="0" tIns="0" rIns="0" bIns="0" rtlCol="0" anchor="t"/>
          <a:lstStyle/>
          <a:p>
            <a:pPr indent="0" marL="0">
              <a:lnSpc>
                <a:spcPts val="1950"/>
              </a:lnSpc>
              <a:buNone/>
            </a:pPr>
            <a:endParaRPr lang="en-US" sz="1200" dirty="0"/>
          </a:p>
        </p:txBody>
      </p:sp>
      <p:sp>
        <p:nvSpPr>
          <p:cNvPr id="9" name="Text 7"/>
          <p:cNvSpPr/>
          <p:nvPr/>
        </p:nvSpPr>
        <p:spPr>
          <a:xfrm>
            <a:off x="1200864" y="3609975"/>
            <a:ext cx="2788444" cy="247769"/>
          </a:xfrm>
          <a:prstGeom prst="rect">
            <a:avLst/>
          </a:prstGeom>
          <a:noFill/>
          <a:ln/>
        </p:spPr>
        <p:txBody>
          <a:bodyPr wrap="none" lIns="0" tIns="0" rIns="0" bIns="0" rtlCol="0" anchor="t"/>
          <a:lstStyle/>
          <a:p>
            <a:pPr indent="0" marL="0">
              <a:lnSpc>
                <a:spcPts val="1950"/>
              </a:lnSpc>
              <a:buNone/>
            </a:pPr>
            <a:endParaRPr lang="en-US" sz="1200" dirty="0"/>
          </a:p>
        </p:txBody>
      </p:sp>
      <p:sp>
        <p:nvSpPr>
          <p:cNvPr id="10" name="Text 8"/>
          <p:cNvSpPr/>
          <p:nvPr/>
        </p:nvSpPr>
        <p:spPr>
          <a:xfrm>
            <a:off x="1200864" y="3997047"/>
            <a:ext cx="2788444" cy="247769"/>
          </a:xfrm>
          <a:prstGeom prst="rect">
            <a:avLst/>
          </a:prstGeom>
          <a:noFill/>
          <a:ln/>
        </p:spPr>
        <p:txBody>
          <a:bodyPr wrap="none" lIns="0" tIns="0" rIns="0" bIns="0" rtlCol="0" anchor="t"/>
          <a:lstStyle/>
          <a:p>
            <a:pPr indent="0" marL="0">
              <a:lnSpc>
                <a:spcPts val="1950"/>
              </a:lnSpc>
              <a:buNone/>
            </a:pPr>
            <a:endParaRPr lang="en-US" sz="1200" dirty="0"/>
          </a:p>
        </p:txBody>
      </p:sp>
      <p:sp>
        <p:nvSpPr>
          <p:cNvPr id="11" name="Shape 9"/>
          <p:cNvSpPr/>
          <p:nvPr/>
        </p:nvSpPr>
        <p:spPr>
          <a:xfrm>
            <a:off x="968693" y="1287542"/>
            <a:ext cx="22860" cy="2957274"/>
          </a:xfrm>
          <a:prstGeom prst="rect">
            <a:avLst/>
          </a:prstGeom>
          <a:solidFill>
            <a:srgbClr val="BE49DF"/>
          </a:solidFill>
          <a:ln/>
        </p:spPr>
      </p:sp>
      <p:sp>
        <p:nvSpPr>
          <p:cNvPr id="12" name="Text 10"/>
          <p:cNvSpPr/>
          <p:nvPr/>
        </p:nvSpPr>
        <p:spPr>
          <a:xfrm>
            <a:off x="968693" y="4419005"/>
            <a:ext cx="3020616" cy="247769"/>
          </a:xfrm>
          <a:prstGeom prst="rect">
            <a:avLst/>
          </a:prstGeom>
          <a:noFill/>
          <a:ln/>
        </p:spPr>
        <p:txBody>
          <a:bodyPr wrap="none" lIns="0" tIns="0" rIns="0" bIns="0" rtlCol="0" anchor="t"/>
          <a:lstStyle/>
          <a:p>
            <a:pPr indent="0" marL="0">
              <a:lnSpc>
                <a:spcPts val="1950"/>
              </a:lnSpc>
              <a:buNone/>
            </a:pPr>
            <a:endParaRPr lang="en-US" sz="1200" dirty="0"/>
          </a:p>
        </p:txBody>
      </p:sp>
      <p:sp>
        <p:nvSpPr>
          <p:cNvPr id="13" name="Text 11"/>
          <p:cNvSpPr/>
          <p:nvPr/>
        </p:nvSpPr>
        <p:spPr>
          <a:xfrm>
            <a:off x="968693" y="4806077"/>
            <a:ext cx="3020616" cy="247769"/>
          </a:xfrm>
          <a:prstGeom prst="rect">
            <a:avLst/>
          </a:prstGeom>
          <a:noFill/>
          <a:ln/>
        </p:spPr>
        <p:txBody>
          <a:bodyPr wrap="none" lIns="0" tIns="0" rIns="0" bIns="0" rtlCol="0" anchor="t"/>
          <a:lstStyle/>
          <a:p>
            <a:pPr indent="0" marL="0">
              <a:lnSpc>
                <a:spcPts val="1950"/>
              </a:lnSpc>
              <a:buNone/>
            </a:pPr>
            <a:endParaRPr lang="en-US" sz="1200" dirty="0"/>
          </a:p>
        </p:txBody>
      </p:sp>
      <p:sp>
        <p:nvSpPr>
          <p:cNvPr id="14" name="Text 12"/>
          <p:cNvSpPr/>
          <p:nvPr/>
        </p:nvSpPr>
        <p:spPr>
          <a:xfrm>
            <a:off x="1200864" y="5228034"/>
            <a:ext cx="2788444" cy="495538"/>
          </a:xfrm>
          <a:prstGeom prst="rect">
            <a:avLst/>
          </a:prstGeom>
          <a:noFill/>
          <a:ln/>
        </p:spPr>
        <p:txBody>
          <a:bodyPr wrap="square" lIns="0" tIns="0" rIns="0" bIns="0" rtlCol="0" anchor="t"/>
          <a:lstStyle/>
          <a:p>
            <a:pPr indent="0" marL="0">
              <a:lnSpc>
                <a:spcPts val="1950"/>
              </a:lnSpc>
              <a:buNone/>
            </a:pPr>
            <a:r>
              <a:rPr lang="en-US" sz="1200" spc="-24" kern="0" dirty="0">
                <a:solidFill>
                  <a:srgbClr val="272525"/>
                </a:solidFill>
                <a:latin typeface="Source Sans Pro" pitchFamily="34" charset="0"/>
                <a:ea typeface="Source Sans Pro" pitchFamily="34" charset="-122"/>
                <a:cs typeface="Source Sans Pro" pitchFamily="34" charset="-120"/>
              </a:rPr>
              <a:t>→ There is an increment of people interested in mental health/wellness.</a:t>
            </a:r>
            <a:endParaRPr lang="en-US" sz="1200" dirty="0"/>
          </a:p>
        </p:txBody>
      </p:sp>
      <p:sp>
        <p:nvSpPr>
          <p:cNvPr id="15" name="Shape 13"/>
          <p:cNvSpPr/>
          <p:nvPr/>
        </p:nvSpPr>
        <p:spPr>
          <a:xfrm>
            <a:off x="968693" y="5228034"/>
            <a:ext cx="22860" cy="495538"/>
          </a:xfrm>
          <a:prstGeom prst="rect">
            <a:avLst/>
          </a:prstGeom>
          <a:solidFill>
            <a:srgbClr val="BE49DF"/>
          </a:solidFill>
          <a:ln/>
        </p:spPr>
      </p:sp>
      <p:pic>
        <p:nvPicPr>
          <p:cNvPr id="16" name="Image 0" descr="preencoded.png">    </p:cNvPr>
          <p:cNvPicPr>
            <a:picLocks noChangeAspect="1"/>
          </p:cNvPicPr>
          <p:nvPr/>
        </p:nvPicPr>
        <p:blipFill>
          <a:blip r:embed="rId1"/>
          <a:stretch>
            <a:fillRect/>
          </a:stretch>
        </p:blipFill>
        <p:spPr>
          <a:xfrm>
            <a:off x="4374594" y="1287542"/>
            <a:ext cx="4663440" cy="6342221"/>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968693" y="1705689"/>
            <a:ext cx="5809059" cy="726043"/>
          </a:xfrm>
          <a:prstGeom prst="rect">
            <a:avLst/>
          </a:prstGeom>
          <a:noFill/>
          <a:ln/>
        </p:spPr>
        <p:txBody>
          <a:bodyPr wrap="none" lIns="0" tIns="0" rIns="0" bIns="0" rtlCol="0" anchor="t"/>
          <a:lstStyle/>
          <a:p>
            <a:pPr indent="0" marL="0">
              <a:lnSpc>
                <a:spcPts val="5700"/>
              </a:lnSpc>
              <a:buNone/>
            </a:pPr>
            <a:r>
              <a:rPr lang="en-US" sz="4550" spc="-91" kern="0" dirty="0">
                <a:solidFill>
                  <a:srgbClr val="000000"/>
                </a:solidFill>
                <a:latin typeface="Source Serif Pro" pitchFamily="34" charset="0"/>
                <a:ea typeface="Source Serif Pro" pitchFamily="34" charset="-122"/>
                <a:cs typeface="Source Serif Pro" pitchFamily="34" charset="-120"/>
              </a:rPr>
              <a:t>Limitations</a:t>
            </a:r>
            <a:endParaRPr lang="en-US" sz="4550" dirty="0"/>
          </a:p>
        </p:txBody>
      </p:sp>
      <p:sp>
        <p:nvSpPr>
          <p:cNvPr id="3" name="Text 1"/>
          <p:cNvSpPr/>
          <p:nvPr/>
        </p:nvSpPr>
        <p:spPr>
          <a:xfrm>
            <a:off x="968693" y="2925485"/>
            <a:ext cx="12692896" cy="395049"/>
          </a:xfrm>
          <a:prstGeom prst="rect">
            <a:avLst/>
          </a:prstGeom>
          <a:noFill/>
          <a:ln/>
        </p:spPr>
        <p:txBody>
          <a:bodyPr wrap="non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The data collection period coincided with societal restrictions due to Covid-19 between 2020 and 2023.</a:t>
            </a:r>
            <a:endParaRPr lang="en-US" sz="1900" dirty="0"/>
          </a:p>
        </p:txBody>
      </p:sp>
      <p:sp>
        <p:nvSpPr>
          <p:cNvPr id="4" name="Text 2"/>
          <p:cNvSpPr/>
          <p:nvPr/>
        </p:nvSpPr>
        <p:spPr>
          <a:xfrm>
            <a:off x="968693" y="3598188"/>
            <a:ext cx="12692896" cy="1185148"/>
          </a:xfrm>
          <a:prstGeom prst="rect">
            <a:avLst/>
          </a:prstGeom>
          <a:noFill/>
          <a:ln/>
        </p:spPr>
        <p:txBody>
          <a:bodyPr wrap="squar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Tried to map regional indexes </a:t>
            </a:r>
            <a:pPr indent="0" marL="0">
              <a:lnSpc>
                <a:spcPts val="3100"/>
              </a:lnSpc>
              <a:buNone/>
            </a:pPr>
            <a:r>
              <a:rPr lang="en-US" sz="1900" b="1" spc="-39" kern="0" dirty="0">
                <a:solidFill>
                  <a:srgbClr val="000000"/>
                </a:solidFill>
                <a:latin typeface="Source Sans Pro" pitchFamily="34" charset="0"/>
                <a:ea typeface="Source Sans Pro" pitchFamily="34" charset="-122"/>
                <a:cs typeface="Source Sans Pro" pitchFamily="34" charset="-120"/>
              </a:rPr>
              <a:t>Access to local government services, Getting involved in the community, Sense of belonging</a:t>
            </a:r>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and </a:t>
            </a:r>
            <a:pPr indent="0" marL="0">
              <a:lnSpc>
                <a:spcPts val="3100"/>
              </a:lnSpc>
              <a:buNone/>
            </a:pPr>
            <a:r>
              <a:rPr lang="en-US" sz="1900" b="1" spc="-39" kern="0" dirty="0">
                <a:solidFill>
                  <a:srgbClr val="000000"/>
                </a:solidFill>
                <a:latin typeface="Source Sans Pro" pitchFamily="34" charset="0"/>
                <a:ea typeface="Source Sans Pro" pitchFamily="34" charset="-122"/>
                <a:cs typeface="Source Sans Pro" pitchFamily="34" charset="-120"/>
              </a:rPr>
              <a:t>Access to telecommunications</a:t>
            </a:r>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with the ACT wellbeing domain framework </a:t>
            </a:r>
            <a:pPr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Governance and institutions</a:t>
            </a:r>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a:t>
            </a:r>
            <a:pPr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Social connections</a:t>
            </a:r>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a:t>
            </a:r>
            <a:pPr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Identify and belonging</a:t>
            </a:r>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and </a:t>
            </a:r>
            <a:pPr indent="0" marL="0">
              <a:lnSpc>
                <a:spcPts val="3100"/>
              </a:lnSpc>
              <a:buNone/>
            </a:pPr>
            <a:r>
              <a:rPr lang="en-US" sz="1900" b="1" spc="-39" kern="0" dirty="0">
                <a:solidFill>
                  <a:srgbClr val="272525"/>
                </a:solidFill>
                <a:latin typeface="Source Sans Pro" pitchFamily="34" charset="0"/>
                <a:ea typeface="Source Sans Pro" pitchFamily="34" charset="-122"/>
                <a:cs typeface="Source Sans Pro" pitchFamily="34" charset="-120"/>
              </a:rPr>
              <a:t>Access and connectivity</a:t>
            </a:r>
            <a:endParaRPr lang="en-US" sz="1900" dirty="0"/>
          </a:p>
        </p:txBody>
      </p:sp>
      <p:sp>
        <p:nvSpPr>
          <p:cNvPr id="5" name="Text 3"/>
          <p:cNvSpPr/>
          <p:nvPr/>
        </p:nvSpPr>
        <p:spPr>
          <a:xfrm>
            <a:off x="968693" y="5060990"/>
            <a:ext cx="12692896" cy="790099"/>
          </a:xfrm>
          <a:prstGeom prst="rect">
            <a:avLst/>
          </a:prstGeom>
          <a:noFill/>
          <a:ln/>
        </p:spPr>
        <p:txBody>
          <a:bodyPr wrap="squar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We also tried to link the ACT with other external wellness surveys, however methodology varies significantly with other data sets. The ACT wellness has far more indicators than other data sources.</a:t>
            </a:r>
            <a:endParaRPr lang="en-US" sz="1900" dirty="0"/>
          </a:p>
        </p:txBody>
      </p:sp>
      <p:sp>
        <p:nvSpPr>
          <p:cNvPr id="6" name="Text 4"/>
          <p:cNvSpPr/>
          <p:nvPr/>
        </p:nvSpPr>
        <p:spPr>
          <a:xfrm>
            <a:off x="968693" y="6128742"/>
            <a:ext cx="12692896" cy="395049"/>
          </a:xfrm>
          <a:prstGeom prst="rect">
            <a:avLst/>
          </a:prstGeom>
          <a:noFill/>
          <a:ln/>
        </p:spPr>
        <p:txBody>
          <a:bodyPr wrap="none" lIns="0" tIns="0" rIns="0" bIns="0" rtlCol="0" anchor="t"/>
          <a:lstStyle/>
          <a:p>
            <a:pPr indent="0" marL="0">
              <a:lnSpc>
                <a:spcPts val="3100"/>
              </a:lnSpc>
              <a:buNone/>
            </a:pPr>
            <a:endParaRPr lang="en-US" sz="19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968693" y="2487573"/>
            <a:ext cx="5809059" cy="726043"/>
          </a:xfrm>
          <a:prstGeom prst="rect">
            <a:avLst/>
          </a:prstGeom>
          <a:noFill/>
          <a:ln/>
        </p:spPr>
        <p:txBody>
          <a:bodyPr wrap="none" lIns="0" tIns="0" rIns="0" bIns="0" rtlCol="0" anchor="t"/>
          <a:lstStyle/>
          <a:p>
            <a:pPr indent="0" marL="0">
              <a:lnSpc>
                <a:spcPts val="5700"/>
              </a:lnSpc>
              <a:buNone/>
            </a:pPr>
            <a:r>
              <a:rPr lang="en-US" sz="4550" spc="-91" kern="0" dirty="0">
                <a:solidFill>
                  <a:srgbClr val="000000"/>
                </a:solidFill>
                <a:latin typeface="Source Serif Pro" pitchFamily="34" charset="0"/>
                <a:ea typeface="Source Serif Pro" pitchFamily="34" charset="-122"/>
                <a:cs typeface="Source Serif Pro" pitchFamily="34" charset="-120"/>
              </a:rPr>
              <a:t>Comparisons</a:t>
            </a:r>
            <a:endParaRPr lang="en-US" sz="4550" dirty="0"/>
          </a:p>
        </p:txBody>
      </p:sp>
      <p:pic>
        <p:nvPicPr>
          <p:cNvPr id="3" name="Image 0" descr="preencoded.png">
            <a:hlinkClick r:id="rId2" tooltip=""/>
          </p:cNvPr>
          <p:cNvPicPr>
            <a:picLocks noChangeAspect="1"/>
          </p:cNvPicPr>
          <p:nvPr/>
        </p:nvPicPr>
        <p:blipFill>
          <a:blip r:embed="rId1"/>
          <a:stretch>
            <a:fillRect/>
          </a:stretch>
        </p:blipFill>
        <p:spPr>
          <a:xfrm>
            <a:off x="968693" y="3707368"/>
            <a:ext cx="12692896" cy="203454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22802" y="579239"/>
            <a:ext cx="4950857" cy="618768"/>
          </a:xfrm>
          <a:prstGeom prst="rect">
            <a:avLst/>
          </a:prstGeom>
          <a:noFill/>
          <a:ln/>
        </p:spPr>
        <p:txBody>
          <a:bodyPr wrap="none" lIns="0" tIns="0" rIns="0" bIns="0" rtlCol="0" anchor="t"/>
          <a:lstStyle/>
          <a:p>
            <a:pPr indent="0" marL="0">
              <a:lnSpc>
                <a:spcPts val="4850"/>
              </a:lnSpc>
              <a:buNone/>
            </a:pPr>
            <a:r>
              <a:rPr lang="en-US" sz="3850" spc="-78" kern="0" dirty="0">
                <a:solidFill>
                  <a:srgbClr val="000000"/>
                </a:solidFill>
                <a:latin typeface="Source Serif Pro" pitchFamily="34" charset="0"/>
                <a:ea typeface="Source Serif Pro" pitchFamily="34" charset="-122"/>
                <a:cs typeface="Source Serif Pro" pitchFamily="34" charset="-120"/>
              </a:rPr>
              <a:t>Future Directions</a:t>
            </a:r>
            <a:endParaRPr lang="en-US" sz="3850" dirty="0"/>
          </a:p>
        </p:txBody>
      </p:sp>
      <p:sp>
        <p:nvSpPr>
          <p:cNvPr id="4" name="Shape 1"/>
          <p:cNvSpPr/>
          <p:nvPr/>
        </p:nvSpPr>
        <p:spPr>
          <a:xfrm>
            <a:off x="6222802" y="1513522"/>
            <a:ext cx="7671197" cy="1208127"/>
          </a:xfrm>
          <a:prstGeom prst="roundRect">
            <a:avLst>
              <a:gd name="adj" fmla="val 7315"/>
            </a:avLst>
          </a:prstGeom>
          <a:solidFill>
            <a:srgbClr val="F0D4F7"/>
          </a:solidFill>
          <a:ln w="7620">
            <a:solidFill>
              <a:srgbClr val="D6BADD"/>
            </a:solidFill>
            <a:prstDash val="solid"/>
          </a:ln>
        </p:spPr>
      </p:sp>
      <p:sp>
        <p:nvSpPr>
          <p:cNvPr id="5" name="Text 2"/>
          <p:cNvSpPr/>
          <p:nvPr/>
        </p:nvSpPr>
        <p:spPr>
          <a:xfrm>
            <a:off x="6440805" y="1731526"/>
            <a:ext cx="2475428" cy="309324"/>
          </a:xfrm>
          <a:prstGeom prst="rect">
            <a:avLst/>
          </a:prstGeom>
          <a:noFill/>
          <a:ln/>
        </p:spPr>
        <p:txBody>
          <a:bodyPr wrap="none" lIns="0" tIns="0" rIns="0" bIns="0" rtlCol="0" anchor="t"/>
          <a:lstStyle/>
          <a:p>
            <a:pPr indent="0" marL="0">
              <a:lnSpc>
                <a:spcPts val="2400"/>
              </a:lnSpc>
              <a:buNone/>
            </a:pPr>
            <a:r>
              <a:rPr lang="en-US" sz="1900" spc="-39" kern="0" dirty="0">
                <a:solidFill>
                  <a:srgbClr val="272525"/>
                </a:solidFill>
                <a:latin typeface="Source Serif Pro" pitchFamily="34" charset="0"/>
                <a:ea typeface="Source Serif Pro" pitchFamily="34" charset="-122"/>
                <a:cs typeface="Source Serif Pro" pitchFamily="34" charset="-120"/>
              </a:rPr>
              <a:t>Machine Learning</a:t>
            </a:r>
            <a:endParaRPr lang="en-US" sz="1900" dirty="0"/>
          </a:p>
        </p:txBody>
      </p:sp>
      <p:sp>
        <p:nvSpPr>
          <p:cNvPr id="6" name="Text 3"/>
          <p:cNvSpPr/>
          <p:nvPr/>
        </p:nvSpPr>
        <p:spPr>
          <a:xfrm>
            <a:off x="6440805" y="2167057"/>
            <a:ext cx="7235190" cy="336590"/>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Source Sans Pro" pitchFamily="34" charset="0"/>
                <a:ea typeface="Source Sans Pro" pitchFamily="34" charset="-122"/>
                <a:cs typeface="Source Sans Pro" pitchFamily="34" charset="-120"/>
              </a:rPr>
              <a:t>Develop predictive models for high-risk periods of domestic violence.</a:t>
            </a:r>
            <a:endParaRPr lang="en-US" sz="1650" dirty="0"/>
          </a:p>
        </p:txBody>
      </p:sp>
      <p:sp>
        <p:nvSpPr>
          <p:cNvPr id="7" name="Shape 4"/>
          <p:cNvSpPr/>
          <p:nvPr/>
        </p:nvSpPr>
        <p:spPr>
          <a:xfrm>
            <a:off x="6222802" y="2932033"/>
            <a:ext cx="7671197" cy="1881307"/>
          </a:xfrm>
          <a:prstGeom prst="roundRect">
            <a:avLst>
              <a:gd name="adj" fmla="val 4697"/>
            </a:avLst>
          </a:prstGeom>
          <a:solidFill>
            <a:srgbClr val="F0D4F7"/>
          </a:solidFill>
          <a:ln w="7620">
            <a:solidFill>
              <a:srgbClr val="D6BADD"/>
            </a:solidFill>
            <a:prstDash val="solid"/>
          </a:ln>
        </p:spPr>
      </p:sp>
      <p:sp>
        <p:nvSpPr>
          <p:cNvPr id="8" name="Text 5"/>
          <p:cNvSpPr/>
          <p:nvPr/>
        </p:nvSpPr>
        <p:spPr>
          <a:xfrm>
            <a:off x="6440805" y="3150037"/>
            <a:ext cx="2475428" cy="309324"/>
          </a:xfrm>
          <a:prstGeom prst="rect">
            <a:avLst/>
          </a:prstGeom>
          <a:noFill/>
          <a:ln/>
        </p:spPr>
        <p:txBody>
          <a:bodyPr wrap="none" lIns="0" tIns="0" rIns="0" bIns="0" rtlCol="0" anchor="t"/>
          <a:lstStyle/>
          <a:p>
            <a:pPr indent="0" marL="0">
              <a:lnSpc>
                <a:spcPts val="2400"/>
              </a:lnSpc>
              <a:buNone/>
            </a:pPr>
            <a:r>
              <a:rPr lang="en-US" sz="1900" spc="-39" kern="0" dirty="0">
                <a:solidFill>
                  <a:srgbClr val="272525"/>
                </a:solidFill>
                <a:latin typeface="Source Serif Pro" pitchFamily="34" charset="0"/>
                <a:ea typeface="Source Serif Pro" pitchFamily="34" charset="-122"/>
                <a:cs typeface="Source Serif Pro" pitchFamily="34" charset="-120"/>
              </a:rPr>
              <a:t>Data Integration</a:t>
            </a:r>
            <a:endParaRPr lang="en-US" sz="1900" dirty="0"/>
          </a:p>
        </p:txBody>
      </p:sp>
      <p:sp>
        <p:nvSpPr>
          <p:cNvPr id="9" name="Text 6"/>
          <p:cNvSpPr/>
          <p:nvPr/>
        </p:nvSpPr>
        <p:spPr>
          <a:xfrm>
            <a:off x="6440805" y="3585567"/>
            <a:ext cx="7235190" cy="1009769"/>
          </a:xfrm>
          <a:prstGeom prst="rect">
            <a:avLst/>
          </a:prstGeom>
          <a:noFill/>
          <a:ln/>
        </p:spPr>
        <p:txBody>
          <a:bodyPr wrap="square" lIns="0" tIns="0" rIns="0" bIns="0" rtlCol="0" anchor="t"/>
          <a:lstStyle/>
          <a:p>
            <a:pPr indent="0" marL="0">
              <a:lnSpc>
                <a:spcPts val="2650"/>
              </a:lnSpc>
              <a:buNone/>
            </a:pPr>
            <a:r>
              <a:rPr lang="en-US" sz="1650" spc="-33" kern="0" dirty="0">
                <a:solidFill>
                  <a:srgbClr val="272525"/>
                </a:solidFill>
                <a:latin typeface="Source Sans Pro" pitchFamily="34" charset="0"/>
                <a:ea typeface="Source Sans Pro" pitchFamily="34" charset="-122"/>
                <a:cs typeface="Source Sans Pro" pitchFamily="34" charset="-120"/>
              </a:rPr>
              <a:t>Combine datasets on civic participation and wellbeing for deeper insights. Ideally this would need to be aligned with other data collection methods (US, OECD, Private Sector) so that information can be compared appropriately</a:t>
            </a:r>
            <a:endParaRPr lang="en-US" sz="1650" dirty="0"/>
          </a:p>
        </p:txBody>
      </p:sp>
      <p:sp>
        <p:nvSpPr>
          <p:cNvPr id="10" name="Shape 7"/>
          <p:cNvSpPr/>
          <p:nvPr/>
        </p:nvSpPr>
        <p:spPr>
          <a:xfrm>
            <a:off x="6222802" y="5023723"/>
            <a:ext cx="7671197" cy="1208127"/>
          </a:xfrm>
          <a:prstGeom prst="roundRect">
            <a:avLst>
              <a:gd name="adj" fmla="val 7315"/>
            </a:avLst>
          </a:prstGeom>
          <a:solidFill>
            <a:srgbClr val="F0D4F7"/>
          </a:solidFill>
          <a:ln w="7620">
            <a:solidFill>
              <a:srgbClr val="D6BADD"/>
            </a:solidFill>
            <a:prstDash val="solid"/>
          </a:ln>
        </p:spPr>
      </p:sp>
      <p:sp>
        <p:nvSpPr>
          <p:cNvPr id="11" name="Text 8"/>
          <p:cNvSpPr/>
          <p:nvPr/>
        </p:nvSpPr>
        <p:spPr>
          <a:xfrm>
            <a:off x="6440805" y="5241727"/>
            <a:ext cx="2778443" cy="309324"/>
          </a:xfrm>
          <a:prstGeom prst="rect">
            <a:avLst/>
          </a:prstGeom>
          <a:noFill/>
          <a:ln/>
        </p:spPr>
        <p:txBody>
          <a:bodyPr wrap="none" lIns="0" tIns="0" rIns="0" bIns="0" rtlCol="0" anchor="t"/>
          <a:lstStyle/>
          <a:p>
            <a:pPr indent="0" marL="0">
              <a:lnSpc>
                <a:spcPts val="2400"/>
              </a:lnSpc>
              <a:buNone/>
            </a:pPr>
            <a:r>
              <a:rPr lang="en-US" sz="1900" spc="-39" kern="0" dirty="0">
                <a:solidFill>
                  <a:srgbClr val="272525"/>
                </a:solidFill>
                <a:latin typeface="Source Serif Pro" pitchFamily="34" charset="0"/>
                <a:ea typeface="Source Serif Pro" pitchFamily="34" charset="-122"/>
                <a:cs typeface="Source Serif Pro" pitchFamily="34" charset="-120"/>
              </a:rPr>
              <a:t>Continuous Improvement</a:t>
            </a:r>
            <a:endParaRPr lang="en-US" sz="1900" dirty="0"/>
          </a:p>
        </p:txBody>
      </p:sp>
      <p:sp>
        <p:nvSpPr>
          <p:cNvPr id="12" name="Text 9"/>
          <p:cNvSpPr/>
          <p:nvPr/>
        </p:nvSpPr>
        <p:spPr>
          <a:xfrm>
            <a:off x="6440805" y="5677257"/>
            <a:ext cx="7235190" cy="336590"/>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Source Sans Pro" pitchFamily="34" charset="0"/>
                <a:ea typeface="Source Sans Pro" pitchFamily="34" charset="-122"/>
                <a:cs typeface="Source Sans Pro" pitchFamily="34" charset="-120"/>
              </a:rPr>
              <a:t>Regularly update measurement methods to capture evolving wellbeing factors.</a:t>
            </a:r>
            <a:endParaRPr lang="en-US" sz="1650" dirty="0"/>
          </a:p>
        </p:txBody>
      </p:sp>
      <p:sp>
        <p:nvSpPr>
          <p:cNvPr id="13" name="Shape 10"/>
          <p:cNvSpPr/>
          <p:nvPr/>
        </p:nvSpPr>
        <p:spPr>
          <a:xfrm>
            <a:off x="6222802" y="6442234"/>
            <a:ext cx="7671197" cy="1208127"/>
          </a:xfrm>
          <a:prstGeom prst="roundRect">
            <a:avLst>
              <a:gd name="adj" fmla="val 7315"/>
            </a:avLst>
          </a:prstGeom>
          <a:solidFill>
            <a:srgbClr val="F0D4F7"/>
          </a:solidFill>
          <a:ln w="7620">
            <a:solidFill>
              <a:srgbClr val="D6BADD"/>
            </a:solidFill>
            <a:prstDash val="solid"/>
          </a:ln>
        </p:spPr>
      </p:sp>
      <p:sp>
        <p:nvSpPr>
          <p:cNvPr id="14" name="Text 11"/>
          <p:cNvSpPr/>
          <p:nvPr/>
        </p:nvSpPr>
        <p:spPr>
          <a:xfrm>
            <a:off x="6440805" y="6660237"/>
            <a:ext cx="2475428" cy="309324"/>
          </a:xfrm>
          <a:prstGeom prst="rect">
            <a:avLst/>
          </a:prstGeom>
          <a:noFill/>
          <a:ln/>
        </p:spPr>
        <p:txBody>
          <a:bodyPr wrap="none" lIns="0" tIns="0" rIns="0" bIns="0" rtlCol="0" anchor="t"/>
          <a:lstStyle/>
          <a:p>
            <a:pPr indent="0" marL="0">
              <a:lnSpc>
                <a:spcPts val="2400"/>
              </a:lnSpc>
              <a:buNone/>
            </a:pPr>
            <a:r>
              <a:rPr lang="en-US" sz="1900" spc="-39" kern="0" dirty="0">
                <a:solidFill>
                  <a:srgbClr val="272525"/>
                </a:solidFill>
                <a:latin typeface="Source Serif Pro" pitchFamily="34" charset="0"/>
                <a:ea typeface="Source Serif Pro" pitchFamily="34" charset="-122"/>
                <a:cs typeface="Source Serif Pro" pitchFamily="34" charset="-120"/>
              </a:rPr>
              <a:t>Additional Data Points</a:t>
            </a:r>
            <a:endParaRPr lang="en-US" sz="1900" dirty="0"/>
          </a:p>
        </p:txBody>
      </p:sp>
      <p:sp>
        <p:nvSpPr>
          <p:cNvPr id="15" name="Text 12"/>
          <p:cNvSpPr/>
          <p:nvPr/>
        </p:nvSpPr>
        <p:spPr>
          <a:xfrm>
            <a:off x="6440805" y="7095768"/>
            <a:ext cx="7235190" cy="336590"/>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Source Sans Pro" pitchFamily="34" charset="0"/>
                <a:ea typeface="Source Sans Pro" pitchFamily="34" charset="-122"/>
                <a:cs typeface="Source Sans Pro" pitchFamily="34" charset="-120"/>
              </a:rPr>
              <a:t>Effect of Social Media usage on wellbeing</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68693" y="709613"/>
            <a:ext cx="6123027" cy="8164949"/>
          </a:xfrm>
          <a:prstGeom prst="rect">
            <a:avLst/>
          </a:prstGeom>
        </p:spPr>
      </p:pic>
      <p:sp>
        <p:nvSpPr>
          <p:cNvPr id="3" name="Text 0"/>
          <p:cNvSpPr/>
          <p:nvPr/>
        </p:nvSpPr>
        <p:spPr>
          <a:xfrm>
            <a:off x="7546062" y="4147423"/>
            <a:ext cx="4309586" cy="538758"/>
          </a:xfrm>
          <a:prstGeom prst="rect">
            <a:avLst/>
          </a:prstGeom>
          <a:noFill/>
          <a:ln/>
        </p:spPr>
        <p:txBody>
          <a:bodyPr wrap="none" lIns="0" tIns="0" rIns="0" bIns="0" rtlCol="0" anchor="t"/>
          <a:lstStyle/>
          <a:p>
            <a:pPr indent="0" marL="0">
              <a:lnSpc>
                <a:spcPts val="4200"/>
              </a:lnSpc>
              <a:buNone/>
            </a:pPr>
            <a:r>
              <a:rPr lang="en-US" sz="3350" spc="-68" kern="0" dirty="0">
                <a:solidFill>
                  <a:srgbClr val="000000"/>
                </a:solidFill>
                <a:latin typeface="Source Serif Pro" pitchFamily="34" charset="0"/>
                <a:ea typeface="Source Serif Pro" pitchFamily="34" charset="-122"/>
                <a:cs typeface="Source Serif Pro" pitchFamily="34" charset="-120"/>
              </a:rPr>
              <a:t>Avery</a:t>
            </a:r>
            <a:endParaRPr lang="en-US" sz="3350" dirty="0"/>
          </a:p>
        </p:txBody>
      </p:sp>
      <p:sp>
        <p:nvSpPr>
          <p:cNvPr id="4" name="Text 1"/>
          <p:cNvSpPr/>
          <p:nvPr/>
        </p:nvSpPr>
        <p:spPr>
          <a:xfrm>
            <a:off x="7546062" y="4869299"/>
            <a:ext cx="6123027" cy="585788"/>
          </a:xfrm>
          <a:prstGeom prst="rect">
            <a:avLst/>
          </a:prstGeom>
          <a:noFill/>
          <a:ln/>
        </p:spPr>
        <p:txBody>
          <a:bodyPr wrap="square" lIns="0" tIns="0" rIns="0" bIns="0" rtlCol="0" anchor="t"/>
          <a:lstStyle/>
          <a:p>
            <a:pPr indent="0" marL="0">
              <a:lnSpc>
                <a:spcPts val="2300"/>
              </a:lnSpc>
              <a:buNone/>
            </a:pPr>
            <a:r>
              <a:rPr lang="en-US" sz="1400" spc="-29" kern="0" dirty="0">
                <a:solidFill>
                  <a:srgbClr val="272525"/>
                </a:solidFill>
                <a:latin typeface="Source Sans Pro" pitchFamily="34" charset="0"/>
                <a:ea typeface="Source Sans Pro" pitchFamily="34" charset="-122"/>
                <a:cs typeface="Source Sans Pro" pitchFamily="34" charset="-120"/>
              </a:rPr>
              <a:t>is a Data Science Student from Sydney and likes to play piano for the mental wellbeing of the group </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68693" y="709613"/>
            <a:ext cx="6123027" cy="8164949"/>
          </a:xfrm>
          <a:prstGeom prst="rect">
            <a:avLst/>
          </a:prstGeom>
        </p:spPr>
      </p:pic>
      <p:sp>
        <p:nvSpPr>
          <p:cNvPr id="3" name="Text 0"/>
          <p:cNvSpPr/>
          <p:nvPr/>
        </p:nvSpPr>
        <p:spPr>
          <a:xfrm>
            <a:off x="7546062" y="4147423"/>
            <a:ext cx="4309586" cy="538758"/>
          </a:xfrm>
          <a:prstGeom prst="rect">
            <a:avLst/>
          </a:prstGeom>
          <a:noFill/>
          <a:ln/>
        </p:spPr>
        <p:txBody>
          <a:bodyPr wrap="none" lIns="0" tIns="0" rIns="0" bIns="0" rtlCol="0" anchor="t"/>
          <a:lstStyle/>
          <a:p>
            <a:pPr indent="0" marL="0">
              <a:lnSpc>
                <a:spcPts val="4200"/>
              </a:lnSpc>
              <a:buNone/>
            </a:pPr>
            <a:r>
              <a:rPr lang="en-US" sz="3350" spc="-68" kern="0" dirty="0">
                <a:solidFill>
                  <a:srgbClr val="000000"/>
                </a:solidFill>
                <a:latin typeface="Source Serif Pro" pitchFamily="34" charset="0"/>
                <a:ea typeface="Source Serif Pro" pitchFamily="34" charset="-122"/>
                <a:cs typeface="Source Serif Pro" pitchFamily="34" charset="-120"/>
              </a:rPr>
              <a:t>Jane</a:t>
            </a:r>
            <a:endParaRPr lang="en-US" sz="3350" dirty="0"/>
          </a:p>
        </p:txBody>
      </p:sp>
      <p:sp>
        <p:nvSpPr>
          <p:cNvPr id="4" name="Text 1"/>
          <p:cNvSpPr/>
          <p:nvPr/>
        </p:nvSpPr>
        <p:spPr>
          <a:xfrm>
            <a:off x="7546062" y="4869299"/>
            <a:ext cx="6123027" cy="585788"/>
          </a:xfrm>
          <a:prstGeom prst="rect">
            <a:avLst/>
          </a:prstGeom>
          <a:noFill/>
          <a:ln/>
        </p:spPr>
        <p:txBody>
          <a:bodyPr wrap="square" lIns="0" tIns="0" rIns="0" bIns="0" rtlCol="0" anchor="t"/>
          <a:lstStyle/>
          <a:p>
            <a:pPr indent="0" marL="0">
              <a:lnSpc>
                <a:spcPts val="2300"/>
              </a:lnSpc>
              <a:buNone/>
            </a:pPr>
            <a:r>
              <a:rPr lang="en-US" sz="1400" spc="-29" kern="0" dirty="0">
                <a:solidFill>
                  <a:srgbClr val="272525"/>
                </a:solidFill>
                <a:latin typeface="Source Sans Pro" pitchFamily="34" charset="0"/>
                <a:ea typeface="Source Sans Pro" pitchFamily="34" charset="-122"/>
                <a:cs typeface="Source Sans Pro" pitchFamily="34" charset="-120"/>
              </a:rPr>
              <a:t>is a Data Science Student from Sydney and we are confused in which language we should approach her. Maybe C++ or Python</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68693" y="709613"/>
            <a:ext cx="6123027" cy="8164949"/>
          </a:xfrm>
          <a:prstGeom prst="rect">
            <a:avLst/>
          </a:prstGeom>
        </p:spPr>
      </p:pic>
      <p:sp>
        <p:nvSpPr>
          <p:cNvPr id="3" name="Text 0"/>
          <p:cNvSpPr/>
          <p:nvPr/>
        </p:nvSpPr>
        <p:spPr>
          <a:xfrm>
            <a:off x="7546062" y="4147423"/>
            <a:ext cx="4309586" cy="538758"/>
          </a:xfrm>
          <a:prstGeom prst="rect">
            <a:avLst/>
          </a:prstGeom>
          <a:noFill/>
          <a:ln/>
        </p:spPr>
        <p:txBody>
          <a:bodyPr wrap="none" lIns="0" tIns="0" rIns="0" bIns="0" rtlCol="0" anchor="t"/>
          <a:lstStyle/>
          <a:p>
            <a:pPr indent="0" marL="0">
              <a:lnSpc>
                <a:spcPts val="4200"/>
              </a:lnSpc>
              <a:buNone/>
            </a:pPr>
            <a:r>
              <a:rPr lang="en-US" sz="3350" spc="-68" kern="0" dirty="0">
                <a:solidFill>
                  <a:srgbClr val="000000"/>
                </a:solidFill>
                <a:latin typeface="Source Serif Pro" pitchFamily="34" charset="0"/>
                <a:ea typeface="Source Serif Pro" pitchFamily="34" charset="-122"/>
                <a:cs typeface="Source Serif Pro" pitchFamily="34" charset="-120"/>
              </a:rPr>
              <a:t>Kelvin</a:t>
            </a:r>
            <a:endParaRPr lang="en-US" sz="3350" dirty="0"/>
          </a:p>
        </p:txBody>
      </p:sp>
      <p:sp>
        <p:nvSpPr>
          <p:cNvPr id="4" name="Text 1"/>
          <p:cNvSpPr/>
          <p:nvPr/>
        </p:nvSpPr>
        <p:spPr>
          <a:xfrm>
            <a:off x="7546062" y="4869299"/>
            <a:ext cx="6123027" cy="585788"/>
          </a:xfrm>
          <a:prstGeom prst="rect">
            <a:avLst/>
          </a:prstGeom>
          <a:noFill/>
          <a:ln/>
        </p:spPr>
        <p:txBody>
          <a:bodyPr wrap="square" lIns="0" tIns="0" rIns="0" bIns="0" rtlCol="0" anchor="t"/>
          <a:lstStyle/>
          <a:p>
            <a:pPr indent="0" marL="0">
              <a:lnSpc>
                <a:spcPts val="2300"/>
              </a:lnSpc>
              <a:buNone/>
            </a:pPr>
            <a:r>
              <a:rPr lang="en-US" sz="1400" spc="-29" kern="0" dirty="0">
                <a:solidFill>
                  <a:srgbClr val="272525"/>
                </a:solidFill>
                <a:latin typeface="Source Sans Pro" pitchFamily="34" charset="0"/>
                <a:ea typeface="Source Sans Pro" pitchFamily="34" charset="-122"/>
                <a:cs typeface="Source Sans Pro" pitchFamily="34" charset="-120"/>
              </a:rPr>
              <a:t>is a consultant for cyber security based in Sydney. He wants to join a community garden. Hit him up for plant swaps </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68693" y="709613"/>
            <a:ext cx="6123027" cy="8164949"/>
          </a:xfrm>
          <a:prstGeom prst="rect">
            <a:avLst/>
          </a:prstGeom>
        </p:spPr>
      </p:pic>
      <p:sp>
        <p:nvSpPr>
          <p:cNvPr id="3" name="Text 0"/>
          <p:cNvSpPr/>
          <p:nvPr/>
        </p:nvSpPr>
        <p:spPr>
          <a:xfrm>
            <a:off x="7546062" y="4000976"/>
            <a:ext cx="4309586" cy="538758"/>
          </a:xfrm>
          <a:prstGeom prst="rect">
            <a:avLst/>
          </a:prstGeom>
          <a:noFill/>
          <a:ln/>
        </p:spPr>
        <p:txBody>
          <a:bodyPr wrap="none" lIns="0" tIns="0" rIns="0" bIns="0" rtlCol="0" anchor="t"/>
          <a:lstStyle/>
          <a:p>
            <a:pPr indent="0" marL="0">
              <a:lnSpc>
                <a:spcPts val="4200"/>
              </a:lnSpc>
              <a:buNone/>
            </a:pPr>
            <a:r>
              <a:rPr lang="en-US" sz="3350" spc="-68" kern="0" dirty="0">
                <a:solidFill>
                  <a:srgbClr val="000000"/>
                </a:solidFill>
                <a:latin typeface="Source Serif Pro" pitchFamily="34" charset="0"/>
                <a:ea typeface="Source Serif Pro" pitchFamily="34" charset="-122"/>
                <a:cs typeface="Source Serif Pro" pitchFamily="34" charset="-120"/>
              </a:rPr>
              <a:t>Antje</a:t>
            </a:r>
            <a:endParaRPr lang="en-US" sz="3350" dirty="0"/>
          </a:p>
        </p:txBody>
      </p:sp>
      <p:sp>
        <p:nvSpPr>
          <p:cNvPr id="4" name="Text 1"/>
          <p:cNvSpPr/>
          <p:nvPr/>
        </p:nvSpPr>
        <p:spPr>
          <a:xfrm>
            <a:off x="7546062" y="4722852"/>
            <a:ext cx="6123027" cy="878681"/>
          </a:xfrm>
          <a:prstGeom prst="rect">
            <a:avLst/>
          </a:prstGeom>
          <a:noFill/>
          <a:ln/>
        </p:spPr>
        <p:txBody>
          <a:bodyPr wrap="square" lIns="0" tIns="0" rIns="0" bIns="0" rtlCol="0" anchor="t"/>
          <a:lstStyle/>
          <a:p>
            <a:pPr indent="0" marL="0">
              <a:lnSpc>
                <a:spcPts val="2300"/>
              </a:lnSpc>
              <a:buNone/>
            </a:pPr>
            <a:r>
              <a:rPr lang="en-US" sz="1400" spc="-29" kern="0" dirty="0">
                <a:solidFill>
                  <a:srgbClr val="272525"/>
                </a:solidFill>
                <a:latin typeface="Source Sans Pro" pitchFamily="34" charset="0"/>
                <a:ea typeface="Source Sans Pro" pitchFamily="34" charset="-122"/>
                <a:cs typeface="Source Sans Pro" pitchFamily="34" charset="-120"/>
              </a:rPr>
              <a:t>has a background in Marketing and Urban Developememt. She came all the way from Berlin to join GovHack Sydney. She has no clue about data and would rather go on hiking trips during the hackathon </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968693" y="2177772"/>
            <a:ext cx="12692896" cy="2004060"/>
          </a:xfrm>
          <a:prstGeom prst="rect">
            <a:avLst/>
          </a:prstGeom>
          <a:noFill/>
          <a:ln/>
        </p:spPr>
        <p:txBody>
          <a:bodyPr wrap="square" lIns="0" tIns="0" rIns="0" bIns="0" rtlCol="0" anchor="t"/>
          <a:lstStyle/>
          <a:p>
            <a:pPr indent="0" marL="0">
              <a:lnSpc>
                <a:spcPts val="7850"/>
              </a:lnSpc>
              <a:buNone/>
            </a:pPr>
            <a:r>
              <a:rPr lang="en-US" sz="6300" spc="-126" kern="0" dirty="0">
                <a:solidFill>
                  <a:srgbClr val="000000"/>
                </a:solidFill>
                <a:latin typeface="Source Serif Pro" pitchFamily="34" charset="0"/>
                <a:ea typeface="Source Serif Pro" pitchFamily="34" charset="-122"/>
                <a:cs typeface="Source Serif Pro" pitchFamily="34" charset="-120"/>
              </a:rPr>
              <a:t>Enhancing Wellbeing Measurement in ACT</a:t>
            </a:r>
            <a:endParaRPr lang="en-US" sz="6300" dirty="0"/>
          </a:p>
        </p:txBody>
      </p:sp>
      <p:sp>
        <p:nvSpPr>
          <p:cNvPr id="5" name="Text 2"/>
          <p:cNvSpPr/>
          <p:nvPr/>
        </p:nvSpPr>
        <p:spPr>
          <a:xfrm>
            <a:off x="968693" y="4552117"/>
            <a:ext cx="12692896" cy="790099"/>
          </a:xfrm>
          <a:prstGeom prst="rect">
            <a:avLst/>
          </a:prstGeom>
          <a:noFill/>
          <a:ln/>
        </p:spPr>
        <p:txBody>
          <a:bodyPr wrap="squar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We aim to improve wellbeing measurement in the Australian Capital Territory (ACT). Our goals include exploring external data sources, finding new ways to analyze data, and identifying multi-linked indicators.</a:t>
            </a:r>
            <a:endParaRPr lang="en-US" sz="1900" dirty="0"/>
          </a:p>
        </p:txBody>
      </p:sp>
      <p:sp>
        <p:nvSpPr>
          <p:cNvPr id="6" name="Shape 3"/>
          <p:cNvSpPr/>
          <p:nvPr/>
        </p:nvSpPr>
        <p:spPr>
          <a:xfrm>
            <a:off x="2182654" y="5638324"/>
            <a:ext cx="394930" cy="394930"/>
          </a:xfrm>
          <a:prstGeom prst="roundRect">
            <a:avLst>
              <a:gd name="adj" fmla="val 23151155"/>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2190274" y="5645944"/>
            <a:ext cx="379690" cy="379690"/>
          </a:xfrm>
          <a:prstGeom prst="rect">
            <a:avLst/>
          </a:prstGeom>
        </p:spPr>
      </p:pic>
      <p:sp>
        <p:nvSpPr>
          <p:cNvPr id="8" name="Shape 4"/>
          <p:cNvSpPr/>
          <p:nvPr/>
        </p:nvSpPr>
        <p:spPr>
          <a:xfrm>
            <a:off x="1879163" y="5638324"/>
            <a:ext cx="394930" cy="394930"/>
          </a:xfrm>
          <a:prstGeom prst="roundRect">
            <a:avLst>
              <a:gd name="adj" fmla="val 23151155"/>
            </a:avLst>
          </a:prstGeom>
          <a:noFill/>
          <a:ln w="7620">
            <a:solidFill>
              <a:srgbClr val="FFFFFF"/>
            </a:solidFill>
            <a:prstDash val="solid"/>
          </a:ln>
        </p:spPr>
      </p:sp>
      <p:pic>
        <p:nvPicPr>
          <p:cNvPr id="9" name="Image 2" descr="preencoded.png">    </p:cNvPr>
          <p:cNvPicPr>
            <a:picLocks noChangeAspect="1"/>
          </p:cNvPicPr>
          <p:nvPr/>
        </p:nvPicPr>
        <p:blipFill>
          <a:blip r:embed="rId3"/>
          <a:stretch>
            <a:fillRect/>
          </a:stretch>
        </p:blipFill>
        <p:spPr>
          <a:xfrm>
            <a:off x="1886783" y="5645944"/>
            <a:ext cx="379690" cy="379690"/>
          </a:xfrm>
          <a:prstGeom prst="rect">
            <a:avLst/>
          </a:prstGeom>
        </p:spPr>
      </p:pic>
      <p:sp>
        <p:nvSpPr>
          <p:cNvPr id="10" name="Shape 5"/>
          <p:cNvSpPr/>
          <p:nvPr/>
        </p:nvSpPr>
        <p:spPr>
          <a:xfrm>
            <a:off x="1575673" y="5638324"/>
            <a:ext cx="394930" cy="394930"/>
          </a:xfrm>
          <a:prstGeom prst="roundRect">
            <a:avLst>
              <a:gd name="adj" fmla="val 23151155"/>
            </a:avLst>
          </a:prstGeom>
          <a:noFill/>
          <a:ln w="7620">
            <a:solidFill>
              <a:srgbClr val="FFFFFF"/>
            </a:solidFill>
            <a:prstDash val="solid"/>
          </a:ln>
        </p:spPr>
      </p:sp>
      <p:pic>
        <p:nvPicPr>
          <p:cNvPr id="11" name="Image 3" descr="preencoded.png">    </p:cNvPr>
          <p:cNvPicPr>
            <a:picLocks noChangeAspect="1"/>
          </p:cNvPicPr>
          <p:nvPr/>
        </p:nvPicPr>
        <p:blipFill>
          <a:blip r:embed="rId4"/>
          <a:stretch>
            <a:fillRect/>
          </a:stretch>
        </p:blipFill>
        <p:spPr>
          <a:xfrm>
            <a:off x="1583293" y="5645944"/>
            <a:ext cx="379690" cy="379690"/>
          </a:xfrm>
          <a:prstGeom prst="rect">
            <a:avLst/>
          </a:prstGeom>
        </p:spPr>
      </p:pic>
      <p:sp>
        <p:nvSpPr>
          <p:cNvPr id="12" name="Shape 6"/>
          <p:cNvSpPr/>
          <p:nvPr/>
        </p:nvSpPr>
        <p:spPr>
          <a:xfrm>
            <a:off x="1272183" y="5638324"/>
            <a:ext cx="394930" cy="394930"/>
          </a:xfrm>
          <a:prstGeom prst="roundRect">
            <a:avLst>
              <a:gd name="adj" fmla="val 23151155"/>
            </a:avLst>
          </a:prstGeom>
          <a:solidFill>
            <a:srgbClr val="04BAEB"/>
          </a:solidFill>
          <a:ln w="7620">
            <a:solidFill>
              <a:srgbClr val="FFFFFF"/>
            </a:solidFill>
            <a:prstDash val="solid"/>
          </a:ln>
        </p:spPr>
      </p:sp>
      <p:sp>
        <p:nvSpPr>
          <p:cNvPr id="13" name="Text 7"/>
          <p:cNvSpPr/>
          <p:nvPr/>
        </p:nvSpPr>
        <p:spPr>
          <a:xfrm>
            <a:off x="1419106" y="5787033"/>
            <a:ext cx="101084" cy="97512"/>
          </a:xfrm>
          <a:prstGeom prst="rect">
            <a:avLst/>
          </a:prstGeom>
          <a:noFill/>
          <a:ln/>
        </p:spPr>
        <p:txBody>
          <a:bodyPr wrap="none" lIns="0" tIns="0" rIns="0" bIns="0" rtlCol="0" anchor="t"/>
          <a:lstStyle/>
          <a:p>
            <a:pPr algn="ctr" indent="0" marL="0">
              <a:lnSpc>
                <a:spcPts val="750"/>
              </a:lnSpc>
              <a:buNone/>
            </a:pPr>
            <a:r>
              <a:rPr lang="en-US" sz="750" spc="-39" kern="0" dirty="0">
                <a:solidFill>
                  <a:srgbClr val="3C3838"/>
                </a:solidFill>
                <a:latin typeface="Source Sans Pro" pitchFamily="34" charset="0"/>
                <a:ea typeface="Source Sans Pro" pitchFamily="34" charset="-122"/>
                <a:cs typeface="Source Sans Pro" pitchFamily="34" charset="-120"/>
              </a:rPr>
              <a:t>CP</a:t>
            </a:r>
            <a:endParaRPr lang="en-US" sz="750" dirty="0"/>
          </a:p>
        </p:txBody>
      </p:sp>
      <p:sp>
        <p:nvSpPr>
          <p:cNvPr id="14" name="Shape 8"/>
          <p:cNvSpPr/>
          <p:nvPr/>
        </p:nvSpPr>
        <p:spPr>
          <a:xfrm>
            <a:off x="968693" y="5638324"/>
            <a:ext cx="394930" cy="394930"/>
          </a:xfrm>
          <a:prstGeom prst="roundRect">
            <a:avLst>
              <a:gd name="adj" fmla="val 23151155"/>
            </a:avLst>
          </a:prstGeom>
          <a:noFill/>
          <a:ln w="7620">
            <a:solidFill>
              <a:srgbClr val="FFFFFF"/>
            </a:solidFill>
            <a:prstDash val="solid"/>
          </a:ln>
        </p:spPr>
      </p:sp>
      <p:pic>
        <p:nvPicPr>
          <p:cNvPr id="15" name="Image 4" descr="preencoded.png">    </p:cNvPr>
          <p:cNvPicPr>
            <a:picLocks noChangeAspect="1"/>
          </p:cNvPicPr>
          <p:nvPr/>
        </p:nvPicPr>
        <p:blipFill>
          <a:blip r:embed="rId5"/>
          <a:stretch>
            <a:fillRect/>
          </a:stretch>
        </p:blipFill>
        <p:spPr>
          <a:xfrm>
            <a:off x="976312" y="5645944"/>
            <a:ext cx="379690" cy="379690"/>
          </a:xfrm>
          <a:prstGeom prst="rect">
            <a:avLst/>
          </a:prstGeom>
        </p:spPr>
      </p:pic>
      <p:sp>
        <p:nvSpPr>
          <p:cNvPr id="16" name="Text 9"/>
          <p:cNvSpPr/>
          <p:nvPr/>
        </p:nvSpPr>
        <p:spPr>
          <a:xfrm>
            <a:off x="2700933" y="5619869"/>
            <a:ext cx="1902381" cy="431959"/>
          </a:xfrm>
          <a:prstGeom prst="rect">
            <a:avLst/>
          </a:prstGeom>
          <a:noFill/>
          <a:ln/>
        </p:spPr>
        <p:txBody>
          <a:bodyPr wrap="none" lIns="0" tIns="0" rIns="0" bIns="0" rtlCol="0" anchor="t"/>
          <a:lstStyle/>
          <a:p>
            <a:pPr algn="l" indent="0" marL="0">
              <a:lnSpc>
                <a:spcPts val="3400"/>
              </a:lnSpc>
              <a:buNone/>
            </a:pPr>
            <a:r>
              <a:rPr lang="en-US" sz="2400" b="1" spc="-39" kern="0" dirty="0">
                <a:solidFill>
                  <a:srgbClr val="272525"/>
                </a:solidFill>
                <a:latin typeface="Source Sans Pro" pitchFamily="34" charset="0"/>
                <a:ea typeface="Source Sans Pro" pitchFamily="34" charset="-122"/>
                <a:cs typeface="Source Sans Pro" pitchFamily="34" charset="-120"/>
              </a:rPr>
              <a:t>5 Contributors</a:t>
            </a:r>
            <a:endParaRPr lang="en-US"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968693" y="514707"/>
            <a:ext cx="5116235" cy="550426"/>
          </a:xfrm>
          <a:prstGeom prst="rect">
            <a:avLst/>
          </a:prstGeom>
          <a:noFill/>
          <a:ln/>
        </p:spPr>
        <p:txBody>
          <a:bodyPr wrap="none" lIns="0" tIns="0" rIns="0" bIns="0" rtlCol="0" anchor="t"/>
          <a:lstStyle/>
          <a:p>
            <a:pPr indent="0" marL="0">
              <a:lnSpc>
                <a:spcPts val="4300"/>
              </a:lnSpc>
              <a:buNone/>
            </a:pPr>
            <a:r>
              <a:rPr lang="en-US" sz="3450" spc="-69" kern="0" dirty="0">
                <a:solidFill>
                  <a:srgbClr val="000000"/>
                </a:solidFill>
                <a:latin typeface="Source Serif Pro" pitchFamily="34" charset="0"/>
                <a:ea typeface="Source Serif Pro" pitchFamily="34" charset="-122"/>
                <a:cs typeface="Source Serif Pro" pitchFamily="34" charset="-120"/>
              </a:rPr>
              <a:t>ACT Wellbeing Framework</a:t>
            </a:r>
            <a:endParaRPr lang="en-US" sz="3450" dirty="0"/>
          </a:p>
        </p:txBody>
      </p:sp>
      <p:sp>
        <p:nvSpPr>
          <p:cNvPr id="3" name="Shape 1"/>
          <p:cNvSpPr/>
          <p:nvPr/>
        </p:nvSpPr>
        <p:spPr>
          <a:xfrm>
            <a:off x="968693" y="1345883"/>
            <a:ext cx="6252924" cy="6874193"/>
          </a:xfrm>
          <a:prstGeom prst="roundRect">
            <a:avLst>
              <a:gd name="adj" fmla="val 1257"/>
            </a:avLst>
          </a:prstGeom>
          <a:solidFill>
            <a:srgbClr val="F0D4F7"/>
          </a:solidFill>
          <a:ln w="7620">
            <a:solidFill>
              <a:srgbClr val="D6BADD"/>
            </a:solidFill>
            <a:prstDash val="solid"/>
          </a:ln>
        </p:spPr>
      </p:sp>
      <p:sp>
        <p:nvSpPr>
          <p:cNvPr id="4" name="Text 2"/>
          <p:cNvSpPr/>
          <p:nvPr/>
        </p:nvSpPr>
        <p:spPr>
          <a:xfrm>
            <a:off x="1163479" y="1540669"/>
            <a:ext cx="2202061" cy="275273"/>
          </a:xfrm>
          <a:prstGeom prst="rect">
            <a:avLst/>
          </a:prstGeom>
          <a:noFill/>
          <a:ln/>
        </p:spPr>
        <p:txBody>
          <a:bodyPr wrap="none" lIns="0" tIns="0" rIns="0" bIns="0" rtlCol="0" anchor="t"/>
          <a:lstStyle/>
          <a:p>
            <a:pPr algn="l" indent="0" marL="0">
              <a:lnSpc>
                <a:spcPts val="2150"/>
              </a:lnSpc>
              <a:buNone/>
            </a:pPr>
            <a:endParaRPr lang="en-US" sz="1700" dirty="0"/>
          </a:p>
        </p:txBody>
      </p:sp>
      <p:pic>
        <p:nvPicPr>
          <p:cNvPr id="5" name="Image 0" descr="preencoded.png">    </p:cNvPr>
          <p:cNvPicPr>
            <a:picLocks noChangeAspect="1"/>
          </p:cNvPicPr>
          <p:nvPr/>
        </p:nvPicPr>
        <p:blipFill>
          <a:blip r:embed="rId1"/>
          <a:stretch>
            <a:fillRect/>
          </a:stretch>
        </p:blipFill>
        <p:spPr>
          <a:xfrm>
            <a:off x="1163479" y="2026444"/>
            <a:ext cx="5475923" cy="5488900"/>
          </a:xfrm>
          <a:prstGeom prst="rect">
            <a:avLst/>
          </a:prstGeom>
        </p:spPr>
      </p:pic>
      <p:sp>
        <p:nvSpPr>
          <p:cNvPr id="6" name="Text 3"/>
          <p:cNvSpPr/>
          <p:nvPr/>
        </p:nvSpPr>
        <p:spPr>
          <a:xfrm>
            <a:off x="1163479" y="7725847"/>
            <a:ext cx="5863352" cy="299442"/>
          </a:xfrm>
          <a:prstGeom prst="rect">
            <a:avLst/>
          </a:prstGeom>
          <a:noFill/>
          <a:ln/>
        </p:spPr>
        <p:txBody>
          <a:bodyPr wrap="none" lIns="0" tIns="0" rIns="0" bIns="0" rtlCol="0" anchor="t"/>
          <a:lstStyle/>
          <a:p>
            <a:pPr algn="l" indent="0" marL="0">
              <a:lnSpc>
                <a:spcPts val="2350"/>
              </a:lnSpc>
              <a:buNone/>
            </a:pPr>
            <a:endParaRPr lang="en-US" sz="1450" dirty="0"/>
          </a:p>
        </p:txBody>
      </p:sp>
      <p:sp>
        <p:nvSpPr>
          <p:cNvPr id="7" name="Shape 4"/>
          <p:cNvSpPr/>
          <p:nvPr/>
        </p:nvSpPr>
        <p:spPr>
          <a:xfrm>
            <a:off x="7408783" y="1345883"/>
            <a:ext cx="6252924" cy="6874193"/>
          </a:xfrm>
          <a:prstGeom prst="roundRect">
            <a:avLst>
              <a:gd name="adj" fmla="val 1257"/>
            </a:avLst>
          </a:prstGeom>
          <a:solidFill>
            <a:srgbClr val="F0D4F7"/>
          </a:solidFill>
          <a:ln w="7620">
            <a:solidFill>
              <a:srgbClr val="D6BADD"/>
            </a:solidFill>
            <a:prstDash val="solid"/>
          </a:ln>
        </p:spPr>
      </p:sp>
      <p:sp>
        <p:nvSpPr>
          <p:cNvPr id="8" name="Text 5"/>
          <p:cNvSpPr/>
          <p:nvPr/>
        </p:nvSpPr>
        <p:spPr>
          <a:xfrm>
            <a:off x="7603569" y="1540669"/>
            <a:ext cx="2202061" cy="275273"/>
          </a:xfrm>
          <a:prstGeom prst="rect">
            <a:avLst/>
          </a:prstGeom>
          <a:noFill/>
          <a:ln/>
        </p:spPr>
        <p:txBody>
          <a:bodyPr wrap="none" lIns="0" tIns="0" rIns="0" bIns="0" rtlCol="0" anchor="t"/>
          <a:lstStyle/>
          <a:p>
            <a:pPr algn="l" indent="0" marL="0">
              <a:lnSpc>
                <a:spcPts val="2150"/>
              </a:lnSpc>
              <a:buNone/>
            </a:pPr>
            <a:endParaRPr lang="en-US" sz="1700" dirty="0"/>
          </a:p>
        </p:txBody>
      </p:sp>
      <p:sp>
        <p:nvSpPr>
          <p:cNvPr id="9" name="Text 6"/>
          <p:cNvSpPr/>
          <p:nvPr/>
        </p:nvSpPr>
        <p:spPr>
          <a:xfrm>
            <a:off x="7603569" y="1928217"/>
            <a:ext cx="5863352" cy="2096095"/>
          </a:xfrm>
          <a:prstGeom prst="rect">
            <a:avLst/>
          </a:prstGeom>
          <a:noFill/>
          <a:ln/>
        </p:spPr>
        <p:txBody>
          <a:bodyPr wrap="square" lIns="0" tIns="0" rIns="0" bIns="0" rtlCol="0" anchor="t"/>
          <a:lstStyle/>
          <a:p>
            <a:pPr algn="l" indent="0" marL="0">
              <a:lnSpc>
                <a:spcPts val="2350"/>
              </a:lnSpc>
              <a:buNone/>
            </a:pPr>
            <a:r>
              <a:rPr lang="en-US" sz="1450" b="1" spc="-29" kern="0" dirty="0">
                <a:solidFill>
                  <a:srgbClr val="272525"/>
                </a:solidFill>
                <a:latin typeface="Source Sans Pro" pitchFamily="34" charset="0"/>
                <a:ea typeface="Source Sans Pro" pitchFamily="34" charset="-122"/>
                <a:cs typeface="Source Sans Pro" pitchFamily="34" charset="-120"/>
              </a:rPr>
              <a:t>The ACT Wellbeing Framework looks at 12 aspects of wellbeing – which we call ‘domains’ this is currently measured via 56 indicators. The domains reflect the key factors the community told us impact on the quality of life of Canberrans. The Framework also includes personal wellbeing, which is an overall measure of our life satisfaction. Canberrans generally have higher levels of wellbeing than people living in other parts of Australia – but wellbeing also differs for different people within our community.</a:t>
            </a:r>
            <a:endParaRPr lang="en-US" sz="1450" dirty="0"/>
          </a:p>
        </p:txBody>
      </p:sp>
      <p:sp>
        <p:nvSpPr>
          <p:cNvPr id="10" name="Text 7"/>
          <p:cNvSpPr/>
          <p:nvPr/>
        </p:nvSpPr>
        <p:spPr>
          <a:xfrm>
            <a:off x="7603569" y="4136588"/>
            <a:ext cx="5863352" cy="299442"/>
          </a:xfrm>
          <a:prstGeom prst="rect">
            <a:avLst/>
          </a:prstGeom>
          <a:noFill/>
          <a:ln/>
        </p:spPr>
        <p:txBody>
          <a:bodyPr wrap="none" lIns="0" tIns="0" rIns="0" bIns="0" rtlCol="0" anchor="t"/>
          <a:lstStyle/>
          <a:p>
            <a:pPr indent="0" marL="0">
              <a:lnSpc>
                <a:spcPts val="2350"/>
              </a:lnSpc>
              <a:buNone/>
            </a:pP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968693" y="418028"/>
            <a:ext cx="3835598" cy="447199"/>
          </a:xfrm>
          <a:prstGeom prst="rect">
            <a:avLst/>
          </a:prstGeom>
          <a:noFill/>
          <a:ln/>
        </p:spPr>
        <p:txBody>
          <a:bodyPr wrap="none" lIns="0" tIns="0" rIns="0" bIns="0" rtlCol="0" anchor="t"/>
          <a:lstStyle/>
          <a:p>
            <a:pPr indent="0" marL="0">
              <a:lnSpc>
                <a:spcPts val="3500"/>
              </a:lnSpc>
              <a:buNone/>
            </a:pPr>
            <a:r>
              <a:rPr lang="en-US" sz="2800" spc="-56" kern="0" dirty="0">
                <a:solidFill>
                  <a:srgbClr val="000000"/>
                </a:solidFill>
                <a:latin typeface="Source Serif Pro" pitchFamily="34" charset="0"/>
                <a:ea typeface="Source Serif Pro" pitchFamily="34" charset="-122"/>
                <a:cs typeface="Source Serif Pro" pitchFamily="34" charset="-120"/>
              </a:rPr>
              <a:t>Prior work and Readings</a:t>
            </a:r>
            <a:endParaRPr lang="en-US" sz="2800" dirty="0"/>
          </a:p>
        </p:txBody>
      </p:sp>
      <p:pic>
        <p:nvPicPr>
          <p:cNvPr id="3" name="Image 0" descr="preencoded.png">
            <a:hlinkClick r:id="rId2" tooltip=""/>
          </p:cNvPr>
          <p:cNvPicPr>
            <a:picLocks noChangeAspect="1"/>
          </p:cNvPicPr>
          <p:nvPr/>
        </p:nvPicPr>
        <p:blipFill>
          <a:blip r:embed="rId1"/>
          <a:stretch>
            <a:fillRect/>
          </a:stretch>
        </p:blipFill>
        <p:spPr>
          <a:xfrm>
            <a:off x="968693" y="1169194"/>
            <a:ext cx="12692896" cy="1535549"/>
          </a:xfrm>
          <a:prstGeom prst="rect">
            <a:avLst/>
          </a:prstGeom>
        </p:spPr>
      </p:pic>
      <p:pic>
        <p:nvPicPr>
          <p:cNvPr id="4" name="Image 1" descr="preencoded.png">
            <a:hlinkClick r:id="rId4" tooltip=""/>
          </p:cNvPr>
          <p:cNvPicPr>
            <a:picLocks noChangeAspect="1"/>
          </p:cNvPicPr>
          <p:nvPr/>
        </p:nvPicPr>
        <p:blipFill>
          <a:blip r:embed="rId3"/>
          <a:stretch>
            <a:fillRect/>
          </a:stretch>
        </p:blipFill>
        <p:spPr>
          <a:xfrm>
            <a:off x="968693" y="2875717"/>
            <a:ext cx="12692896" cy="1535549"/>
          </a:xfrm>
          <a:prstGeom prst="rect">
            <a:avLst/>
          </a:prstGeom>
        </p:spPr>
      </p:pic>
      <p:pic>
        <p:nvPicPr>
          <p:cNvPr id="5" name="Image 2" descr="preencoded.png">
            <a:hlinkClick r:id="rId6" tooltip=""/>
          </p:cNvPr>
          <p:cNvPicPr>
            <a:picLocks noChangeAspect="1"/>
          </p:cNvPicPr>
          <p:nvPr/>
        </p:nvPicPr>
        <p:blipFill>
          <a:blip r:embed="rId5"/>
          <a:stretch>
            <a:fillRect/>
          </a:stretch>
        </p:blipFill>
        <p:spPr>
          <a:xfrm>
            <a:off x="968693" y="4582239"/>
            <a:ext cx="12692896" cy="1535549"/>
          </a:xfrm>
          <a:prstGeom prst="rect">
            <a:avLst/>
          </a:prstGeom>
        </p:spPr>
      </p:pic>
      <p:pic>
        <p:nvPicPr>
          <p:cNvPr id="6" name="Image 3" descr="preencoded.png">
            <a:hlinkClick r:id="rId8" tooltip=""/>
          </p:cNvPr>
          <p:cNvPicPr>
            <a:picLocks noChangeAspect="1"/>
          </p:cNvPicPr>
          <p:nvPr/>
        </p:nvPicPr>
        <p:blipFill>
          <a:blip r:embed="rId7"/>
          <a:stretch>
            <a:fillRect/>
          </a:stretch>
        </p:blipFill>
        <p:spPr>
          <a:xfrm>
            <a:off x="968693" y="6288762"/>
            <a:ext cx="12692896" cy="153554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2024-09-08T06:29:25Z</dcterms:created>
  <dcterms:modified xsi:type="dcterms:W3CDTF">2024-09-08T06:29:25Z</dcterms:modified>
</cp:coreProperties>
</file>